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</p:sldIdLst>
  <p:sldSz cx="18288000" cy="10287000"/>
  <p:notesSz cx="6858000" cy="9144000"/>
  <p:embeddedFontLst>
    <p:embeddedFont>
      <p:font typeface="Helvetica World Bold" panose="020B0800040000020004" pitchFamily="34" charset="-128"/>
      <p:regular r:id="rId15"/>
    </p:embeddedFont>
    <p:embeddedFont>
      <p:font typeface="Georgia Pro Condensed" panose="02040506050405020303"/>
      <p:regular r:id="rId16"/>
    </p:embeddedFont>
    <p:embeddedFont>
      <p:font typeface="Georgia Pro Condensed Bold" panose="02040806050405020203" pitchFamily="18" charset="0"/>
      <p:regular r:id="rId17"/>
    </p:embeddedFont>
    <p:embeddedFont>
      <p:font typeface="Helvetica World" panose="020B05000400000200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700"/>
            <a:ext cx="11201400" cy="10299700"/>
            <a:chOff x="0" y="0"/>
            <a:chExt cx="963348" cy="8857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348" cy="885799"/>
            </a:xfrm>
            <a:custGeom>
              <a:avLst/>
              <a:gdLst/>
              <a:ahLst/>
              <a:cxnLst/>
              <a:rect l="l" t="t" r="r" b="b"/>
              <a:pathLst>
                <a:path w="963348" h="885799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2477C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1868150" y="666750"/>
            <a:ext cx="5753100" cy="895350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75380" y="965543"/>
            <a:ext cx="9754495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301"/>
              </a:lnSpc>
            </a:pPr>
            <a:r>
              <a:rPr lang="en-US" sz="14301" u="none" strike="noStrike" spc="-500" err="1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PC-Kühlung</a:t>
            </a:r>
            <a:r>
              <a:rPr lang="en-US" sz="14301" u="none" strike="noStrike" spc="-500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: </a:t>
            </a:r>
            <a:r>
              <a:rPr lang="en-US" sz="14301" u="none" strike="noStrike" spc="-500" err="1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Ein</a:t>
            </a:r>
            <a:r>
              <a:rPr lang="en-US" sz="14301" u="none" strike="noStrike" spc="-500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 </a:t>
            </a:r>
            <a:r>
              <a:rPr lang="en-US" sz="14301" u="none" strike="noStrike" spc="-500" err="1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umfassender</a:t>
            </a:r>
            <a:r>
              <a:rPr lang="en-US" sz="14301" u="none" strike="noStrike" spc="-500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 </a:t>
            </a:r>
            <a:r>
              <a:rPr lang="en-US" sz="14301" u="none" strike="noStrike" spc="-500" err="1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Leitfaden</a:t>
            </a:r>
            <a:endParaRPr lang="en-US" sz="14301" u="none" strike="noStrike" spc="-500">
              <a:solidFill>
                <a:srgbClr val="D0D7E0"/>
              </a:solidFill>
              <a:latin typeface="Georgia Pro Condensed"/>
              <a:ea typeface="Georgia Pro Condensed"/>
              <a:cs typeface="Georgia Pro Condensed"/>
              <a:sym typeface="Georgia Pr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12495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t="-66" b="-6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Nachteile der Wasserkühlung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7378700"/>
            <a:ext cx="6886575" cy="224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Wasserkühlung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ist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in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der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Anschaffung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b="1" u="none" strike="noStrike" spc="-37" dirty="0" err="1">
                <a:solidFill>
                  <a:srgbClr val="D0D7E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teurer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und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erfordert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regelmäßige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Wartung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um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Leckagen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und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Luftblasen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zu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vermeiden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Diese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Faktoren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können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die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Nutzungskosten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b="1" u="none" strike="noStrike" spc="-37" dirty="0" err="1">
                <a:solidFill>
                  <a:srgbClr val="D0D7E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erhöhen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und zu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einem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höheren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Aufwand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sz="2499" u="none" strike="noStrike" spc="-37" dirty="0" err="1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führen</a:t>
            </a:r>
            <a:r>
              <a:rPr lang="en-US" sz="2499" u="none" strike="noStrike" spc="-37" dirty="0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t="-66" b="-6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30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Weitere Kühlmethoden für PCs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7450"/>
            <a:chOff x="0" y="0"/>
            <a:chExt cx="4816593" cy="6472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47230"/>
            </a:xfrm>
            <a:custGeom>
              <a:avLst/>
              <a:gdLst/>
              <a:ahLst/>
              <a:cxnLst/>
              <a:rect l="l" t="t" r="r" b="b"/>
              <a:pathLst>
                <a:path w="4816592" h="647230">
                  <a:moveTo>
                    <a:pt x="0" y="0"/>
                  </a:moveTo>
                  <a:lnTo>
                    <a:pt x="4816592" y="0"/>
                  </a:lnTo>
                  <a:lnTo>
                    <a:pt x="4816592" y="647230"/>
                  </a:lnTo>
                  <a:lnTo>
                    <a:pt x="0" y="64723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85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3352800"/>
            <a:ext cx="11201400" cy="6267450"/>
            <a:chOff x="0" y="0"/>
            <a:chExt cx="1471052" cy="8230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1052" cy="823089"/>
            </a:xfrm>
            <a:custGeom>
              <a:avLst/>
              <a:gdLst/>
              <a:ahLst/>
              <a:cxnLst/>
              <a:rect l="l" t="t" r="r" b="b"/>
              <a:pathLst>
                <a:path w="1471052" h="823089">
                  <a:moveTo>
                    <a:pt x="13823" y="0"/>
                  </a:moveTo>
                  <a:lnTo>
                    <a:pt x="1457229" y="0"/>
                  </a:lnTo>
                  <a:cubicBezTo>
                    <a:pt x="1460895" y="0"/>
                    <a:pt x="1464411" y="1456"/>
                    <a:pt x="1467004" y="4049"/>
                  </a:cubicBezTo>
                  <a:cubicBezTo>
                    <a:pt x="1469596" y="6641"/>
                    <a:pt x="1471052" y="10157"/>
                    <a:pt x="1471052" y="13823"/>
                  </a:cubicBezTo>
                  <a:lnTo>
                    <a:pt x="1471052" y="809266"/>
                  </a:lnTo>
                  <a:cubicBezTo>
                    <a:pt x="1471052" y="812932"/>
                    <a:pt x="1469596" y="816448"/>
                    <a:pt x="1467004" y="819040"/>
                  </a:cubicBezTo>
                  <a:cubicBezTo>
                    <a:pt x="1464411" y="821632"/>
                    <a:pt x="1460895" y="823089"/>
                    <a:pt x="1457229" y="823089"/>
                  </a:cubicBezTo>
                  <a:lnTo>
                    <a:pt x="13823" y="823089"/>
                  </a:lnTo>
                  <a:cubicBezTo>
                    <a:pt x="10157" y="823089"/>
                    <a:pt x="6641" y="821632"/>
                    <a:pt x="4049" y="819040"/>
                  </a:cubicBezTo>
                  <a:cubicBezTo>
                    <a:pt x="1456" y="816448"/>
                    <a:pt x="0" y="812932"/>
                    <a:pt x="0" y="809266"/>
                  </a:cubicBezTo>
                  <a:lnTo>
                    <a:pt x="0" y="13823"/>
                  </a:lnTo>
                  <a:cubicBezTo>
                    <a:pt x="0" y="10157"/>
                    <a:pt x="1456" y="6641"/>
                    <a:pt x="4049" y="4049"/>
                  </a:cubicBezTo>
                  <a:cubicBezTo>
                    <a:pt x="6641" y="1456"/>
                    <a:pt x="10157" y="0"/>
                    <a:pt x="13823" y="0"/>
                  </a:cubicBezTo>
                  <a:close/>
                </a:path>
              </a:pathLst>
            </a:custGeom>
            <a:blipFill>
              <a:blip r:embed="rId2"/>
              <a:stretch>
                <a:fillRect l="-521" r="-52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2381457" y="3352800"/>
            <a:ext cx="5448300" cy="6267450"/>
            <a:chOff x="0" y="0"/>
            <a:chExt cx="715512" cy="8230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15512" cy="823089"/>
            </a:xfrm>
            <a:custGeom>
              <a:avLst/>
              <a:gdLst/>
              <a:ahLst/>
              <a:cxnLst/>
              <a:rect l="l" t="t" r="r" b="b"/>
              <a:pathLst>
                <a:path w="715512" h="823089">
                  <a:moveTo>
                    <a:pt x="28420" y="0"/>
                  </a:moveTo>
                  <a:lnTo>
                    <a:pt x="687092" y="0"/>
                  </a:lnTo>
                  <a:cubicBezTo>
                    <a:pt x="702788" y="0"/>
                    <a:pt x="715512" y="12724"/>
                    <a:pt x="715512" y="28420"/>
                  </a:cubicBezTo>
                  <a:lnTo>
                    <a:pt x="715512" y="794669"/>
                  </a:lnTo>
                  <a:cubicBezTo>
                    <a:pt x="715512" y="802206"/>
                    <a:pt x="712518" y="809435"/>
                    <a:pt x="707188" y="814765"/>
                  </a:cubicBezTo>
                  <a:cubicBezTo>
                    <a:pt x="701858" y="820095"/>
                    <a:pt x="694630" y="823089"/>
                    <a:pt x="687092" y="823089"/>
                  </a:cubicBezTo>
                  <a:lnTo>
                    <a:pt x="28420" y="823089"/>
                  </a:lnTo>
                  <a:cubicBezTo>
                    <a:pt x="12724" y="823089"/>
                    <a:pt x="0" y="810365"/>
                    <a:pt x="0" y="794669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3"/>
              <a:stretch>
                <a:fillRect t="-103" b="-10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66750" y="809625"/>
            <a:ext cx="16954500" cy="104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50"/>
              </a:lnSpc>
            </a:pPr>
            <a:r>
              <a:rPr lang="en-US" sz="7850" b="1" spc="-235" dirty="0" err="1">
                <a:solidFill>
                  <a:srgbClr val="D0D7E0"/>
                </a:solidFill>
                <a:latin typeface="Georgia Pro Condensed Bold"/>
                <a:ea typeface="Georgia Pro Condensed Bold"/>
                <a:cs typeface="Georgia Pro Condensed Bold"/>
                <a:sym typeface="Georgia Pro Condensed Bold"/>
              </a:rPr>
              <a:t>Spezielle</a:t>
            </a:r>
            <a:r>
              <a:rPr lang="en-US" sz="7850" b="1" spc="-235" dirty="0">
                <a:solidFill>
                  <a:srgbClr val="D0D7E0"/>
                </a:solidFill>
                <a:latin typeface="Georgia Pro Condensed Bold"/>
                <a:ea typeface="Georgia Pro Condensed Bold"/>
                <a:cs typeface="Georgia Pro Condensed Bold"/>
                <a:sym typeface="Georgia Pro Condensed Bold"/>
              </a:rPr>
              <a:t> </a:t>
            </a:r>
            <a:r>
              <a:rPr lang="en-US" sz="7850" b="1" spc="-235" dirty="0" err="1">
                <a:solidFill>
                  <a:srgbClr val="D0D7E0"/>
                </a:solidFill>
                <a:latin typeface="Georgia Pro Condensed Bold"/>
                <a:ea typeface="Georgia Pro Condensed Bold"/>
                <a:cs typeface="Georgia Pro Condensed Bold"/>
                <a:sym typeface="Georgia Pro Condensed Bold"/>
              </a:rPr>
              <a:t>Kühlmethoden</a:t>
            </a:r>
            <a:r>
              <a:rPr lang="en-US" sz="7850" b="1" spc="-235" dirty="0">
                <a:solidFill>
                  <a:srgbClr val="D0D7E0"/>
                </a:solidFill>
                <a:latin typeface="Georgia Pro Condensed Bold"/>
                <a:ea typeface="Georgia Pro Condensed Bold"/>
                <a:cs typeface="Georgia Pro Condensed Bold"/>
                <a:sym typeface="Georgia Pro Condensed Bold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58125" cy="10287000"/>
            <a:chOff x="0" y="0"/>
            <a:chExt cx="1031988" cy="1350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1988" cy="1350966"/>
            </a:xfrm>
            <a:custGeom>
              <a:avLst/>
              <a:gdLst/>
              <a:ahLst/>
              <a:cxnLst/>
              <a:rect l="l" t="t" r="r" b="b"/>
              <a:pathLst>
                <a:path w="1031988" h="1350966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5A7D9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76040" y="666750"/>
            <a:ext cx="5753100" cy="895350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910638" y="7477533"/>
            <a:ext cx="8324850" cy="59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0"/>
              </a:lnSpc>
            </a:pPr>
            <a:r>
              <a:rPr lang="en-US" sz="3800" spc="-57" err="1">
                <a:solidFill>
                  <a:schemeClr val="bg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Vielen</a:t>
            </a:r>
            <a:r>
              <a:rPr lang="en-US" sz="3800" spc="-57">
                <a:solidFill>
                  <a:schemeClr val="bg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Dank </a:t>
            </a:r>
            <a:r>
              <a:rPr lang="en-US" sz="3800" spc="-57" err="1">
                <a:solidFill>
                  <a:schemeClr val="bg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für</a:t>
            </a:r>
            <a:r>
              <a:rPr lang="en-US" sz="3800" spc="-57">
                <a:solidFill>
                  <a:schemeClr val="bg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de-DE" sz="3800" spc="-57">
                <a:solidFill>
                  <a:schemeClr val="bg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eure </a:t>
            </a:r>
            <a:r>
              <a:rPr lang="en-US" sz="3800" spc="-57" err="1">
                <a:solidFill>
                  <a:schemeClr val="bg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Aufmerksamkeit</a:t>
            </a:r>
            <a:r>
              <a:rPr lang="en-US" sz="3800" spc="-57">
                <a:solidFill>
                  <a:schemeClr val="bg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5A0039-D96C-F920-4E91-B568AF50E0BC}"/>
              </a:ext>
            </a:extLst>
          </p:cNvPr>
          <p:cNvSpPr txBox="1"/>
          <p:nvPr/>
        </p:nvSpPr>
        <p:spPr>
          <a:xfrm>
            <a:off x="8910637" y="2604343"/>
            <a:ext cx="736865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5900">
                <a:solidFill>
                  <a:schemeClr val="bg1"/>
                </a:solidFill>
              </a:rPr>
              <a:t>Ende </a:t>
            </a:r>
          </a:p>
        </p:txBody>
      </p:sp>
    </p:spTree>
    <p:extLst>
      <p:ext uri="{BB962C8B-B14F-4D97-AF65-F5344CB8AC3E}">
        <p14:creationId xmlns:p14="http://schemas.microsoft.com/office/powerpoint/2010/main" val="397289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7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5222" y="-1129524"/>
            <a:ext cx="16954500" cy="9098165"/>
            <a:chOff x="0" y="-38100"/>
            <a:chExt cx="4465383" cy="2396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2370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1A1A1A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00225" y="1497806"/>
            <a:ext cx="12944475" cy="4039651"/>
            <a:chOff x="0" y="-85725"/>
            <a:chExt cx="17259300" cy="5386202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172593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D0D7E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Bedeutung der PC-Kühlung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97212"/>
              <a:ext cx="1725930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D0D7E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Vermeidung von Überhitzung und Leistungsverlust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48893"/>
              <a:ext cx="13512135" cy="235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Eine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effektive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Kühlung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ist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entscheidend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um </a:t>
              </a:r>
              <a:r>
                <a:rPr lang="en-US" sz="2499" b="1" spc="-37" dirty="0" err="1">
                  <a:solidFill>
                    <a:srgbClr val="D0D7E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Überhitzung</a:t>
              </a:r>
              <a:r>
                <a:rPr lang="en-US" sz="2499" b="1" spc="-37" dirty="0">
                  <a:solidFill>
                    <a:srgbClr val="D0D7E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 zu </a:t>
              </a:r>
              <a:r>
                <a:rPr lang="en-US" sz="2499" b="1" spc="-37" dirty="0" err="1">
                  <a:solidFill>
                    <a:srgbClr val="D0D7E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vermeiden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.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Übermäßige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Temperaturen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können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die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Leistung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beeinträchtigen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Komponenten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schädigen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und die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Lebensdauer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</a:t>
              </a:r>
              <a:r>
                <a:rPr lang="de-DE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des 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PCs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erheblich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</a:t>
              </a:r>
              <a:r>
                <a:rPr lang="en-US" sz="2499" spc="-37" dirty="0" err="1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verkürzen</a:t>
              </a:r>
              <a:r>
                <a:rPr lang="en-US" sz="2499" spc="-37" dirty="0">
                  <a:solidFill>
                    <a:srgbClr val="D0D7E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42653" cy="8953500"/>
            <a:chOff x="0" y="0"/>
            <a:chExt cx="446538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2477C6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00225" y="1476375"/>
            <a:ext cx="1294447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8000" spc="-240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Luftkühlung verstehen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t="-66" b="-6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Grundlagen der Luftkühlung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7378700"/>
            <a:ext cx="6886575" cy="224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u="none" strike="noStrike" spc="-37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Die Luftkühlung ist eine der </a:t>
            </a:r>
            <a:r>
              <a:rPr lang="en-US" sz="2499" b="1" u="none" strike="noStrike" spc="-37">
                <a:solidFill>
                  <a:srgbClr val="D0D7E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kostengünstigsten Methoden</a:t>
            </a:r>
            <a:r>
              <a:rPr lang="en-US" sz="2499" u="none" strike="noStrike" spc="-37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zur PC-Kühlung. Sie funktioniert durch den Einsatz von Lüftern und Kühlkörpern, die die Wärme von den Komponenten ableiten und die Luftzirkulation fördern.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7450"/>
            <a:chOff x="0" y="0"/>
            <a:chExt cx="4816593" cy="6472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47230"/>
            </a:xfrm>
            <a:custGeom>
              <a:avLst/>
              <a:gdLst/>
              <a:ahLst/>
              <a:cxnLst/>
              <a:rect l="l" t="t" r="r" b="b"/>
              <a:pathLst>
                <a:path w="4816592" h="647230">
                  <a:moveTo>
                    <a:pt x="0" y="0"/>
                  </a:moveTo>
                  <a:lnTo>
                    <a:pt x="4816592" y="0"/>
                  </a:lnTo>
                  <a:lnTo>
                    <a:pt x="4816592" y="647230"/>
                  </a:lnTo>
                  <a:lnTo>
                    <a:pt x="0" y="64723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85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3352800"/>
            <a:ext cx="11201400" cy="6267450"/>
            <a:chOff x="0" y="0"/>
            <a:chExt cx="1471052" cy="8230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1052" cy="823089"/>
            </a:xfrm>
            <a:custGeom>
              <a:avLst/>
              <a:gdLst/>
              <a:ahLst/>
              <a:cxnLst/>
              <a:rect l="l" t="t" r="r" b="b"/>
              <a:pathLst>
                <a:path w="1471052" h="823089">
                  <a:moveTo>
                    <a:pt x="13823" y="0"/>
                  </a:moveTo>
                  <a:lnTo>
                    <a:pt x="1457229" y="0"/>
                  </a:lnTo>
                  <a:cubicBezTo>
                    <a:pt x="1460895" y="0"/>
                    <a:pt x="1464411" y="1456"/>
                    <a:pt x="1467004" y="4049"/>
                  </a:cubicBezTo>
                  <a:cubicBezTo>
                    <a:pt x="1469596" y="6641"/>
                    <a:pt x="1471052" y="10157"/>
                    <a:pt x="1471052" y="13823"/>
                  </a:cubicBezTo>
                  <a:lnTo>
                    <a:pt x="1471052" y="809266"/>
                  </a:lnTo>
                  <a:cubicBezTo>
                    <a:pt x="1471052" y="812932"/>
                    <a:pt x="1469596" y="816448"/>
                    <a:pt x="1467004" y="819040"/>
                  </a:cubicBezTo>
                  <a:cubicBezTo>
                    <a:pt x="1464411" y="821632"/>
                    <a:pt x="1460895" y="823089"/>
                    <a:pt x="1457229" y="823089"/>
                  </a:cubicBezTo>
                  <a:lnTo>
                    <a:pt x="13823" y="823089"/>
                  </a:lnTo>
                  <a:cubicBezTo>
                    <a:pt x="10157" y="823089"/>
                    <a:pt x="6641" y="821632"/>
                    <a:pt x="4049" y="819040"/>
                  </a:cubicBezTo>
                  <a:cubicBezTo>
                    <a:pt x="1456" y="816448"/>
                    <a:pt x="0" y="812932"/>
                    <a:pt x="0" y="809266"/>
                  </a:cubicBezTo>
                  <a:lnTo>
                    <a:pt x="0" y="13823"/>
                  </a:lnTo>
                  <a:cubicBezTo>
                    <a:pt x="0" y="10157"/>
                    <a:pt x="1456" y="6641"/>
                    <a:pt x="4049" y="4049"/>
                  </a:cubicBezTo>
                  <a:cubicBezTo>
                    <a:pt x="6641" y="1456"/>
                    <a:pt x="10157" y="0"/>
                    <a:pt x="13823" y="0"/>
                  </a:cubicBezTo>
                  <a:close/>
                </a:path>
              </a:pathLst>
            </a:custGeom>
            <a:blipFill>
              <a:blip r:embed="rId2"/>
              <a:stretch>
                <a:fillRect l="-521" r="-52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2172950" y="3352800"/>
            <a:ext cx="5448300" cy="6267450"/>
            <a:chOff x="0" y="0"/>
            <a:chExt cx="715512" cy="8230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15512" cy="823089"/>
            </a:xfrm>
            <a:custGeom>
              <a:avLst/>
              <a:gdLst/>
              <a:ahLst/>
              <a:cxnLst/>
              <a:rect l="l" t="t" r="r" b="b"/>
              <a:pathLst>
                <a:path w="715512" h="823089">
                  <a:moveTo>
                    <a:pt x="28420" y="0"/>
                  </a:moveTo>
                  <a:lnTo>
                    <a:pt x="687092" y="0"/>
                  </a:lnTo>
                  <a:cubicBezTo>
                    <a:pt x="702788" y="0"/>
                    <a:pt x="715512" y="12724"/>
                    <a:pt x="715512" y="28420"/>
                  </a:cubicBezTo>
                  <a:lnTo>
                    <a:pt x="715512" y="794669"/>
                  </a:lnTo>
                  <a:cubicBezTo>
                    <a:pt x="715512" y="802206"/>
                    <a:pt x="712518" y="809435"/>
                    <a:pt x="707188" y="814765"/>
                  </a:cubicBezTo>
                  <a:cubicBezTo>
                    <a:pt x="701858" y="820095"/>
                    <a:pt x="694630" y="823089"/>
                    <a:pt x="687092" y="823089"/>
                  </a:cubicBezTo>
                  <a:lnTo>
                    <a:pt x="28420" y="823089"/>
                  </a:lnTo>
                  <a:cubicBezTo>
                    <a:pt x="12724" y="823089"/>
                    <a:pt x="0" y="810365"/>
                    <a:pt x="0" y="794669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3"/>
              <a:stretch>
                <a:fillRect t="-103" b="-10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66750" y="809625"/>
            <a:ext cx="16954500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spc="-240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Vorteile der Luftkühlung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t="-66" b="-6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Nachteile der Luftkühlung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7416800"/>
            <a:ext cx="6886575" cy="220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u="none" strike="noStrike" spc="-37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Luftkühlungssysteme sind zwar kostengünstig, jedoch </a:t>
            </a:r>
            <a:r>
              <a:rPr lang="en-US" sz="2499" b="1" u="none" strike="noStrike" spc="-37">
                <a:solidFill>
                  <a:srgbClr val="D0D7E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weniger effizient</a:t>
            </a:r>
            <a:r>
              <a:rPr lang="en-US" sz="2499" u="none" strike="noStrike" spc="-37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als Wasserkühlung. Sie können bei intensiver Nutzung überhitzen und erfordern regelmäßigere Wartung, um die optimale Leistung aufrechtzuerhalten.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7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772056" cy="8953500"/>
            <a:chOff x="0" y="0"/>
            <a:chExt cx="446538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1A1A1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00225" y="1476375"/>
            <a:ext cx="1294447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8000" spc="-240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Wasserkühlung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DFD0E6-6F26-4F86-B9FC-EE03AFF6A757}"/>
              </a:ext>
            </a:extLst>
          </p:cNvPr>
          <p:cNvSpPr txBox="1"/>
          <p:nvPr/>
        </p:nvSpPr>
        <p:spPr>
          <a:xfrm>
            <a:off x="8364182" y="423194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t="-66" b="-6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Grundlagen der Wasserkühlung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7454900"/>
            <a:ext cx="6886575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u="none" strike="noStrike" spc="-37">
                <a:solidFill>
                  <a:srgbClr val="D0D7E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Wasserkühlung nutzt eine Flüssigkeit zur Wärmeabfuhr, um die PC-Komponenten kühl zu halten. Wichtige Teile sind der Radiator, die Pumpe und der Wasserkreislauf, die gemeinsam für effiziente Temperaturkontrolle sorgen.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7450"/>
            <a:chOff x="0" y="0"/>
            <a:chExt cx="4816593" cy="6472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47230"/>
            </a:xfrm>
            <a:custGeom>
              <a:avLst/>
              <a:gdLst/>
              <a:ahLst/>
              <a:cxnLst/>
              <a:rect l="l" t="t" r="r" b="b"/>
              <a:pathLst>
                <a:path w="4816592" h="647230">
                  <a:moveTo>
                    <a:pt x="0" y="0"/>
                  </a:moveTo>
                  <a:lnTo>
                    <a:pt x="4816592" y="0"/>
                  </a:lnTo>
                  <a:lnTo>
                    <a:pt x="4816592" y="647230"/>
                  </a:lnTo>
                  <a:lnTo>
                    <a:pt x="0" y="64723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85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3352800"/>
            <a:ext cx="11201400" cy="6267450"/>
            <a:chOff x="0" y="0"/>
            <a:chExt cx="1471052" cy="8230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1052" cy="823089"/>
            </a:xfrm>
            <a:custGeom>
              <a:avLst/>
              <a:gdLst/>
              <a:ahLst/>
              <a:cxnLst/>
              <a:rect l="l" t="t" r="r" b="b"/>
              <a:pathLst>
                <a:path w="1471052" h="823089">
                  <a:moveTo>
                    <a:pt x="13823" y="0"/>
                  </a:moveTo>
                  <a:lnTo>
                    <a:pt x="1457229" y="0"/>
                  </a:lnTo>
                  <a:cubicBezTo>
                    <a:pt x="1460895" y="0"/>
                    <a:pt x="1464411" y="1456"/>
                    <a:pt x="1467004" y="4049"/>
                  </a:cubicBezTo>
                  <a:cubicBezTo>
                    <a:pt x="1469596" y="6641"/>
                    <a:pt x="1471052" y="10157"/>
                    <a:pt x="1471052" y="13823"/>
                  </a:cubicBezTo>
                  <a:lnTo>
                    <a:pt x="1471052" y="809266"/>
                  </a:lnTo>
                  <a:cubicBezTo>
                    <a:pt x="1471052" y="812932"/>
                    <a:pt x="1469596" y="816448"/>
                    <a:pt x="1467004" y="819040"/>
                  </a:cubicBezTo>
                  <a:cubicBezTo>
                    <a:pt x="1464411" y="821632"/>
                    <a:pt x="1460895" y="823089"/>
                    <a:pt x="1457229" y="823089"/>
                  </a:cubicBezTo>
                  <a:lnTo>
                    <a:pt x="13823" y="823089"/>
                  </a:lnTo>
                  <a:cubicBezTo>
                    <a:pt x="10157" y="823089"/>
                    <a:pt x="6641" y="821632"/>
                    <a:pt x="4049" y="819040"/>
                  </a:cubicBezTo>
                  <a:cubicBezTo>
                    <a:pt x="1456" y="816448"/>
                    <a:pt x="0" y="812932"/>
                    <a:pt x="0" y="809266"/>
                  </a:cubicBezTo>
                  <a:lnTo>
                    <a:pt x="0" y="13823"/>
                  </a:lnTo>
                  <a:cubicBezTo>
                    <a:pt x="0" y="10157"/>
                    <a:pt x="1456" y="6641"/>
                    <a:pt x="4049" y="4049"/>
                  </a:cubicBezTo>
                  <a:cubicBezTo>
                    <a:pt x="6641" y="1456"/>
                    <a:pt x="10157" y="0"/>
                    <a:pt x="13823" y="0"/>
                  </a:cubicBezTo>
                  <a:close/>
                </a:path>
              </a:pathLst>
            </a:custGeom>
            <a:blipFill>
              <a:blip r:embed="rId2"/>
              <a:stretch>
                <a:fillRect l="-521" r="-52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2172950" y="3352800"/>
            <a:ext cx="5448300" cy="6267450"/>
            <a:chOff x="0" y="0"/>
            <a:chExt cx="715512" cy="8230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15512" cy="823089"/>
            </a:xfrm>
            <a:custGeom>
              <a:avLst/>
              <a:gdLst/>
              <a:ahLst/>
              <a:cxnLst/>
              <a:rect l="l" t="t" r="r" b="b"/>
              <a:pathLst>
                <a:path w="715512" h="823089">
                  <a:moveTo>
                    <a:pt x="28420" y="0"/>
                  </a:moveTo>
                  <a:lnTo>
                    <a:pt x="687092" y="0"/>
                  </a:lnTo>
                  <a:cubicBezTo>
                    <a:pt x="702788" y="0"/>
                    <a:pt x="715512" y="12724"/>
                    <a:pt x="715512" y="28420"/>
                  </a:cubicBezTo>
                  <a:lnTo>
                    <a:pt x="715512" y="794669"/>
                  </a:lnTo>
                  <a:cubicBezTo>
                    <a:pt x="715512" y="802206"/>
                    <a:pt x="712518" y="809435"/>
                    <a:pt x="707188" y="814765"/>
                  </a:cubicBezTo>
                  <a:cubicBezTo>
                    <a:pt x="701858" y="820095"/>
                    <a:pt x="694630" y="823089"/>
                    <a:pt x="687092" y="823089"/>
                  </a:cubicBezTo>
                  <a:lnTo>
                    <a:pt x="28420" y="823089"/>
                  </a:lnTo>
                  <a:cubicBezTo>
                    <a:pt x="12724" y="823089"/>
                    <a:pt x="0" y="810365"/>
                    <a:pt x="0" y="794669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3"/>
              <a:stretch>
                <a:fillRect t="-103" b="-10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66750" y="809625"/>
            <a:ext cx="16954500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spc="-240">
                <a:solidFill>
                  <a:srgbClr val="D0D7E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Vorteile der Wasserkühlung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Benutzerdefiniert</PresentationFormat>
  <Slides>13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Jacob Maaß</cp:lastModifiedBy>
  <cp:revision>4</cp:revision>
  <dcterms:created xsi:type="dcterms:W3CDTF">2006-08-16T00:00:00Z</dcterms:created>
  <dcterms:modified xsi:type="dcterms:W3CDTF">2026-04-14T09:24:39Z</dcterms:modified>
  <dc:identifier>DAG-8n24pBk</dc:identifier>
</cp:coreProperties>
</file>