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753600" cy="7315200"/>
  <p:notesSz cx="6858000" cy="9144000"/>
  <p:embeddedFontLst>
    <p:embeddedFont>
      <p:font typeface="Barlow Bold" panose="020B0604020202020204" charset="0"/>
      <p:regular r:id="rId12"/>
    </p:embeddedFont>
    <p:embeddedFont>
      <p:font typeface="Montserrat" pitchFamily="2" charset="0"/>
      <p:regular r:id="rId13"/>
      <p:bold r:id="rId14"/>
    </p:embeddedFont>
    <p:embeddedFont>
      <p:font typeface="Montserrat Bold" pitchFamily="2"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8" d="100"/>
          <a:sy n="98" d="100"/>
        </p:scale>
        <p:origin x="17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15.06.2026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2</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3</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4</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6</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7</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8</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9</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endParaRPr lang="en-US"/>
          </a:p>
          <a:p>
            <a:r>
              <a:rPr lang="en-US"/>
              <a:t>10</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png"/><Relationship Id="rId7"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sv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grpSp>
        <p:nvGrpSpPr>
          <p:cNvPr id="6" name="Group 6"/>
          <p:cNvGrpSpPr/>
          <p:nvPr/>
        </p:nvGrpSpPr>
        <p:grpSpPr>
          <a:xfrm>
            <a:off x="5913120" y="4762"/>
            <a:ext cx="3840480" cy="7315200"/>
            <a:chOff x="0" y="0"/>
            <a:chExt cx="5120640" cy="9753600"/>
          </a:xfrm>
        </p:grpSpPr>
        <p:sp>
          <p:nvSpPr>
            <p:cNvPr id="7" name="Freeform 7" descr="preencoded.png"/>
            <p:cNvSpPr/>
            <p:nvPr/>
          </p:nvSpPr>
          <p:spPr>
            <a:xfrm>
              <a:off x="0" y="0"/>
              <a:ext cx="5120640" cy="9753600"/>
            </a:xfrm>
            <a:custGeom>
              <a:avLst/>
              <a:gdLst/>
              <a:ahLst/>
              <a:cxnLst/>
              <a:rect l="l" t="t" r="r" b="b"/>
              <a:pathLst>
                <a:path w="5120640" h="9753600">
                  <a:moveTo>
                    <a:pt x="0" y="0"/>
                  </a:moveTo>
                  <a:lnTo>
                    <a:pt x="5120640" y="0"/>
                  </a:lnTo>
                  <a:lnTo>
                    <a:pt x="5120640" y="9753600"/>
                  </a:lnTo>
                  <a:lnTo>
                    <a:pt x="0" y="9753600"/>
                  </a:lnTo>
                  <a:lnTo>
                    <a:pt x="0" y="0"/>
                  </a:lnTo>
                  <a:close/>
                </a:path>
              </a:pathLst>
            </a:custGeom>
            <a:blipFill>
              <a:blip r:embed="rId4"/>
              <a:stretch>
                <a:fillRect l="-16" r="-16"/>
              </a:stretch>
            </a:blipFill>
          </p:spPr>
        </p:sp>
      </p:grpSp>
      <p:sp>
        <p:nvSpPr>
          <p:cNvPr id="8" name="TextBox 8"/>
          <p:cNvSpPr txBox="1"/>
          <p:nvPr/>
        </p:nvSpPr>
        <p:spPr>
          <a:xfrm>
            <a:off x="505539" y="3138964"/>
            <a:ext cx="3801027" cy="532286"/>
          </a:xfrm>
          <a:prstGeom prst="rect">
            <a:avLst/>
          </a:prstGeom>
        </p:spPr>
        <p:txBody>
          <a:bodyPr lIns="0" tIns="0" rIns="0" bIns="0" rtlCol="0" anchor="t">
            <a:spAutoFit/>
          </a:bodyPr>
          <a:lstStyle/>
          <a:p>
            <a:pPr algn="l">
              <a:lnSpc>
                <a:spcPts val="3733"/>
              </a:lnSpc>
            </a:pPr>
            <a:r>
              <a:rPr lang="en-US" sz="2966" b="1">
                <a:solidFill>
                  <a:srgbClr val="2E3C4E"/>
                </a:solidFill>
                <a:latin typeface="Barlow Bold"/>
                <a:ea typeface="Barlow Bold"/>
                <a:cs typeface="Barlow Bold"/>
                <a:sym typeface="Barlow Bold"/>
              </a:rPr>
              <a:t>Was ist ein PC?</a:t>
            </a:r>
          </a:p>
        </p:txBody>
      </p:sp>
      <p:sp>
        <p:nvSpPr>
          <p:cNvPr id="9" name="TextBox 9"/>
          <p:cNvSpPr txBox="1"/>
          <p:nvPr/>
        </p:nvSpPr>
        <p:spPr>
          <a:xfrm>
            <a:off x="505539" y="3792617"/>
            <a:ext cx="5084921" cy="32639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Einführung in die Welt der Personal Computer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sp>
        <p:nvSpPr>
          <p:cNvPr id="6" name="TextBox 6"/>
          <p:cNvSpPr txBox="1"/>
          <p:nvPr/>
        </p:nvSpPr>
        <p:spPr>
          <a:xfrm>
            <a:off x="505539" y="865984"/>
            <a:ext cx="1900476" cy="275587"/>
          </a:xfrm>
          <a:prstGeom prst="rect">
            <a:avLst/>
          </a:prstGeom>
        </p:spPr>
        <p:txBody>
          <a:bodyPr lIns="0" tIns="0" rIns="0" bIns="0" rtlCol="0" anchor="t">
            <a:spAutoFit/>
          </a:bodyPr>
          <a:lstStyle/>
          <a:p>
            <a:pPr algn="l">
              <a:lnSpc>
                <a:spcPts val="1866"/>
              </a:lnSpc>
            </a:pPr>
            <a:r>
              <a:rPr lang="en-US" sz="1466" b="1">
                <a:solidFill>
                  <a:srgbClr val="2E3C4E"/>
                </a:solidFill>
                <a:latin typeface="Barlow Bold"/>
                <a:ea typeface="Barlow Bold"/>
                <a:cs typeface="Barlow Bold"/>
                <a:sym typeface="Barlow Bold"/>
              </a:rPr>
              <a:t>Grundlagen</a:t>
            </a:r>
          </a:p>
        </p:txBody>
      </p:sp>
      <p:sp>
        <p:nvSpPr>
          <p:cNvPr id="7" name="TextBox 7"/>
          <p:cNvSpPr txBox="1"/>
          <p:nvPr/>
        </p:nvSpPr>
        <p:spPr>
          <a:xfrm>
            <a:off x="505539" y="1142124"/>
            <a:ext cx="6568364" cy="532286"/>
          </a:xfrm>
          <a:prstGeom prst="rect">
            <a:avLst/>
          </a:prstGeom>
        </p:spPr>
        <p:txBody>
          <a:bodyPr lIns="0" tIns="0" rIns="0" bIns="0" rtlCol="0" anchor="t">
            <a:spAutoFit/>
          </a:bodyPr>
          <a:lstStyle/>
          <a:p>
            <a:pPr algn="l">
              <a:lnSpc>
                <a:spcPts val="3733"/>
              </a:lnSpc>
            </a:pPr>
            <a:r>
              <a:rPr lang="en-US" sz="2966" b="1">
                <a:solidFill>
                  <a:srgbClr val="2E3C4E"/>
                </a:solidFill>
                <a:latin typeface="Barlow Bold"/>
                <a:ea typeface="Barlow Bold"/>
                <a:cs typeface="Barlow Bold"/>
                <a:sym typeface="Barlow Bold"/>
              </a:rPr>
              <a:t>Definition und Grundfunktion eines PCs</a:t>
            </a:r>
          </a:p>
        </p:txBody>
      </p:sp>
      <p:sp>
        <p:nvSpPr>
          <p:cNvPr id="8" name="TextBox 8"/>
          <p:cNvSpPr txBox="1"/>
          <p:nvPr/>
        </p:nvSpPr>
        <p:spPr>
          <a:xfrm>
            <a:off x="505539" y="1925717"/>
            <a:ext cx="4195048" cy="1482090"/>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Ein PC (Personal Computer) ist ein elektronisches Gerät zur Datenverarbeitung, das Programme ausführt und Aufgaben automatisiert. Er besteht aus Hardware (physische Bauteile) und Software (Programme), die zusammenarbeiten, um vielfältige Anwendungen zu ermöglichen.</a:t>
            </a:r>
          </a:p>
        </p:txBody>
      </p:sp>
      <p:sp>
        <p:nvSpPr>
          <p:cNvPr id="9" name="TextBox 9"/>
          <p:cNvSpPr txBox="1"/>
          <p:nvPr/>
        </p:nvSpPr>
        <p:spPr>
          <a:xfrm>
            <a:off x="505539" y="3442497"/>
            <a:ext cx="4195048" cy="101981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PCs sind heute in fast allen Lebensbereichen unverzichtbar: Arbeit, Kommunikation, Unterhaltung und Forschung. Sie haben die Art und Weise, wie wir arbeiten und leben, grundlegend verändert.</a:t>
            </a:r>
          </a:p>
        </p:txBody>
      </p:sp>
      <p:grpSp>
        <p:nvGrpSpPr>
          <p:cNvPr id="10" name="Group 10"/>
          <p:cNvGrpSpPr/>
          <p:nvPr/>
        </p:nvGrpSpPr>
        <p:grpSpPr>
          <a:xfrm>
            <a:off x="5058089" y="2053514"/>
            <a:ext cx="4195048" cy="4195048"/>
            <a:chOff x="0" y="0"/>
            <a:chExt cx="5593398" cy="5593398"/>
          </a:xfrm>
        </p:grpSpPr>
        <p:sp>
          <p:nvSpPr>
            <p:cNvPr id="11" name="Freeform 11" descr="preencoded.png"/>
            <p:cNvSpPr/>
            <p:nvPr/>
          </p:nvSpPr>
          <p:spPr>
            <a:xfrm>
              <a:off x="0" y="0"/>
              <a:ext cx="5593334" cy="5593334"/>
            </a:xfrm>
            <a:custGeom>
              <a:avLst/>
              <a:gdLst/>
              <a:ahLst/>
              <a:cxnLst/>
              <a:rect l="l" t="t" r="r" b="b"/>
              <a:pathLst>
                <a:path w="5593334" h="5593334">
                  <a:moveTo>
                    <a:pt x="0" y="0"/>
                  </a:moveTo>
                  <a:lnTo>
                    <a:pt x="5593334" y="0"/>
                  </a:lnTo>
                  <a:lnTo>
                    <a:pt x="5593334" y="5593334"/>
                  </a:lnTo>
                  <a:lnTo>
                    <a:pt x="0" y="5593334"/>
                  </a:lnTo>
                  <a:lnTo>
                    <a:pt x="0" y="0"/>
                  </a:lnTo>
                  <a:close/>
                </a:path>
              </a:pathLst>
            </a:custGeom>
            <a:blipFill>
              <a:blip r:embed="rId4"/>
              <a:stretch>
                <a:fillRect r="-1" b="-1"/>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sp>
        <p:nvSpPr>
          <p:cNvPr id="6" name="TextBox 6"/>
          <p:cNvSpPr txBox="1"/>
          <p:nvPr/>
        </p:nvSpPr>
        <p:spPr>
          <a:xfrm>
            <a:off x="505539" y="713184"/>
            <a:ext cx="6344526" cy="532286"/>
          </a:xfrm>
          <a:prstGeom prst="rect">
            <a:avLst/>
          </a:prstGeom>
        </p:spPr>
        <p:txBody>
          <a:bodyPr lIns="0" tIns="0" rIns="0" bIns="0" rtlCol="0" anchor="t">
            <a:spAutoFit/>
          </a:bodyPr>
          <a:lstStyle/>
          <a:p>
            <a:pPr algn="l">
              <a:lnSpc>
                <a:spcPts val="3733"/>
              </a:lnSpc>
            </a:pPr>
            <a:r>
              <a:rPr lang="en-US" sz="2966" b="1">
                <a:solidFill>
                  <a:srgbClr val="2E3C4E"/>
                </a:solidFill>
                <a:latin typeface="Barlow Bold"/>
                <a:ea typeface="Barlow Bold"/>
                <a:cs typeface="Barlow Bold"/>
                <a:sym typeface="Barlow Bold"/>
              </a:rPr>
              <a:t>Die zentralen Komponenten eines PCs</a:t>
            </a:r>
          </a:p>
        </p:txBody>
      </p:sp>
      <p:grpSp>
        <p:nvGrpSpPr>
          <p:cNvPr id="7" name="Group 7"/>
          <p:cNvGrpSpPr/>
          <p:nvPr/>
        </p:nvGrpSpPr>
        <p:grpSpPr>
          <a:xfrm>
            <a:off x="505539" y="1534316"/>
            <a:ext cx="1189120" cy="734854"/>
            <a:chOff x="0" y="0"/>
            <a:chExt cx="1585493" cy="979805"/>
          </a:xfrm>
        </p:grpSpPr>
        <p:sp>
          <p:nvSpPr>
            <p:cNvPr id="8" name="Freeform 8"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4"/>
              <a:stretch>
                <a:fillRect l="-77" r="-79"/>
              </a:stretch>
            </a:blipFill>
          </p:spPr>
        </p:sp>
      </p:grpSp>
      <p:sp>
        <p:nvSpPr>
          <p:cNvPr id="9" name="TextBox 9"/>
          <p:cNvSpPr txBox="1"/>
          <p:nvPr/>
        </p:nvSpPr>
        <p:spPr>
          <a:xfrm>
            <a:off x="505539" y="2411568"/>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CPU (Prozessor)</a:t>
            </a:r>
          </a:p>
        </p:txBody>
      </p:sp>
      <p:sp>
        <p:nvSpPr>
          <p:cNvPr id="10" name="TextBox 10"/>
          <p:cNvSpPr txBox="1"/>
          <p:nvPr/>
        </p:nvSpPr>
        <p:spPr>
          <a:xfrm>
            <a:off x="505539" y="2678506"/>
            <a:ext cx="2050256" cy="101981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Das „Gehirn" des PCs, führt Berechnungen und Befehle aus (z.B. Intel Core i7, AMD Ryzen 7)</a:t>
            </a:r>
          </a:p>
        </p:txBody>
      </p:sp>
      <p:grpSp>
        <p:nvGrpSpPr>
          <p:cNvPr id="11" name="Group 11"/>
          <p:cNvGrpSpPr/>
          <p:nvPr/>
        </p:nvGrpSpPr>
        <p:grpSpPr>
          <a:xfrm>
            <a:off x="2736294" y="1534316"/>
            <a:ext cx="1189120" cy="734854"/>
            <a:chOff x="0" y="0"/>
            <a:chExt cx="1585493" cy="979805"/>
          </a:xfrm>
        </p:grpSpPr>
        <p:sp>
          <p:nvSpPr>
            <p:cNvPr id="12" name="Freeform 12"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5"/>
              <a:stretch>
                <a:fillRect l="-77" r="-79"/>
              </a:stretch>
            </a:blipFill>
          </p:spPr>
        </p:sp>
      </p:grpSp>
      <p:sp>
        <p:nvSpPr>
          <p:cNvPr id="13" name="TextBox 13"/>
          <p:cNvSpPr txBox="1"/>
          <p:nvPr/>
        </p:nvSpPr>
        <p:spPr>
          <a:xfrm>
            <a:off x="2736294" y="2411568"/>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Mainboard</a:t>
            </a:r>
          </a:p>
        </p:txBody>
      </p:sp>
      <p:sp>
        <p:nvSpPr>
          <p:cNvPr id="14" name="TextBox 14"/>
          <p:cNvSpPr txBox="1"/>
          <p:nvPr/>
        </p:nvSpPr>
        <p:spPr>
          <a:xfrm>
            <a:off x="2736294" y="2678506"/>
            <a:ext cx="2050256" cy="1250947"/>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Verbindet alle Komponenten und ermöglicht die Kommunikation untereinander</a:t>
            </a:r>
          </a:p>
        </p:txBody>
      </p:sp>
      <p:grpSp>
        <p:nvGrpSpPr>
          <p:cNvPr id="15" name="Group 15"/>
          <p:cNvGrpSpPr/>
          <p:nvPr/>
        </p:nvGrpSpPr>
        <p:grpSpPr>
          <a:xfrm>
            <a:off x="4967049" y="1534316"/>
            <a:ext cx="1189120" cy="734854"/>
            <a:chOff x="0" y="0"/>
            <a:chExt cx="1585493" cy="979805"/>
          </a:xfrm>
        </p:grpSpPr>
        <p:sp>
          <p:nvSpPr>
            <p:cNvPr id="16" name="Freeform 16"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6"/>
              <a:stretch>
                <a:fillRect l="-77" r="-79"/>
              </a:stretch>
            </a:blipFill>
          </p:spPr>
        </p:sp>
      </p:grpSp>
      <p:sp>
        <p:nvSpPr>
          <p:cNvPr id="17" name="TextBox 17"/>
          <p:cNvSpPr txBox="1"/>
          <p:nvPr/>
        </p:nvSpPr>
        <p:spPr>
          <a:xfrm>
            <a:off x="4967049" y="2411568"/>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RAM</a:t>
            </a:r>
          </a:p>
        </p:txBody>
      </p:sp>
      <p:sp>
        <p:nvSpPr>
          <p:cNvPr id="18" name="TextBox 18"/>
          <p:cNvSpPr txBox="1"/>
          <p:nvPr/>
        </p:nvSpPr>
        <p:spPr>
          <a:xfrm>
            <a:off x="4967049" y="2678506"/>
            <a:ext cx="2050256" cy="788670"/>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Kurzzeitspeicher für laufende Programme und aktiv genutzte Daten</a:t>
            </a:r>
          </a:p>
        </p:txBody>
      </p:sp>
      <p:grpSp>
        <p:nvGrpSpPr>
          <p:cNvPr id="19" name="Group 19"/>
          <p:cNvGrpSpPr/>
          <p:nvPr/>
        </p:nvGrpSpPr>
        <p:grpSpPr>
          <a:xfrm>
            <a:off x="7197804" y="1534316"/>
            <a:ext cx="1189120" cy="734854"/>
            <a:chOff x="0" y="0"/>
            <a:chExt cx="1585493" cy="979805"/>
          </a:xfrm>
        </p:grpSpPr>
        <p:sp>
          <p:nvSpPr>
            <p:cNvPr id="20" name="Freeform 20"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7"/>
              <a:stretch>
                <a:fillRect l="-77" r="-79"/>
              </a:stretch>
            </a:blipFill>
          </p:spPr>
        </p:sp>
      </p:grpSp>
      <p:sp>
        <p:nvSpPr>
          <p:cNvPr id="21" name="TextBox 21"/>
          <p:cNvSpPr txBox="1"/>
          <p:nvPr/>
        </p:nvSpPr>
        <p:spPr>
          <a:xfrm>
            <a:off x="7197804" y="2411568"/>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Grafikkarte (GPU)</a:t>
            </a:r>
          </a:p>
        </p:txBody>
      </p:sp>
      <p:sp>
        <p:nvSpPr>
          <p:cNvPr id="22" name="TextBox 22"/>
          <p:cNvSpPr txBox="1"/>
          <p:nvPr/>
        </p:nvSpPr>
        <p:spPr>
          <a:xfrm>
            <a:off x="7197804" y="2678506"/>
            <a:ext cx="2050256" cy="101981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Verantwortlich für Bild- und Videodarstellung, wichtig für Spiele und Grafikprogramme</a:t>
            </a:r>
          </a:p>
        </p:txBody>
      </p:sp>
      <p:grpSp>
        <p:nvGrpSpPr>
          <p:cNvPr id="23" name="Group 23"/>
          <p:cNvGrpSpPr/>
          <p:nvPr/>
        </p:nvGrpSpPr>
        <p:grpSpPr>
          <a:xfrm>
            <a:off x="505539" y="4218308"/>
            <a:ext cx="1189120" cy="734854"/>
            <a:chOff x="0" y="0"/>
            <a:chExt cx="1585493" cy="979805"/>
          </a:xfrm>
        </p:grpSpPr>
        <p:sp>
          <p:nvSpPr>
            <p:cNvPr id="24" name="Freeform 24"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8"/>
              <a:stretch>
                <a:fillRect l="-77" r="-79"/>
              </a:stretch>
            </a:blipFill>
          </p:spPr>
        </p:sp>
      </p:grpSp>
      <p:sp>
        <p:nvSpPr>
          <p:cNvPr id="25" name="TextBox 25"/>
          <p:cNvSpPr txBox="1"/>
          <p:nvPr/>
        </p:nvSpPr>
        <p:spPr>
          <a:xfrm>
            <a:off x="505539" y="5095561"/>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Speicher (SSD/HDD)</a:t>
            </a:r>
          </a:p>
        </p:txBody>
      </p:sp>
      <p:sp>
        <p:nvSpPr>
          <p:cNvPr id="26" name="TextBox 26"/>
          <p:cNvSpPr txBox="1"/>
          <p:nvPr/>
        </p:nvSpPr>
        <p:spPr>
          <a:xfrm>
            <a:off x="505539" y="5362499"/>
            <a:ext cx="2050256" cy="788670"/>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Langzeitspeicher für Betriebssystem, Programme und Daten</a:t>
            </a:r>
          </a:p>
        </p:txBody>
      </p:sp>
      <p:grpSp>
        <p:nvGrpSpPr>
          <p:cNvPr id="27" name="Group 27"/>
          <p:cNvGrpSpPr/>
          <p:nvPr/>
        </p:nvGrpSpPr>
        <p:grpSpPr>
          <a:xfrm>
            <a:off x="2736294" y="4218308"/>
            <a:ext cx="1189120" cy="734854"/>
            <a:chOff x="0" y="0"/>
            <a:chExt cx="1585493" cy="979805"/>
          </a:xfrm>
        </p:grpSpPr>
        <p:sp>
          <p:nvSpPr>
            <p:cNvPr id="28" name="Freeform 28" descr="preencoded.png"/>
            <p:cNvSpPr/>
            <p:nvPr/>
          </p:nvSpPr>
          <p:spPr>
            <a:xfrm>
              <a:off x="0" y="0"/>
              <a:ext cx="1585468" cy="979805"/>
            </a:xfrm>
            <a:custGeom>
              <a:avLst/>
              <a:gdLst/>
              <a:ahLst/>
              <a:cxnLst/>
              <a:rect l="l" t="t" r="r" b="b"/>
              <a:pathLst>
                <a:path w="1585468" h="979805">
                  <a:moveTo>
                    <a:pt x="0" y="0"/>
                  </a:moveTo>
                  <a:lnTo>
                    <a:pt x="1585468" y="0"/>
                  </a:lnTo>
                  <a:lnTo>
                    <a:pt x="1585468" y="979805"/>
                  </a:lnTo>
                  <a:lnTo>
                    <a:pt x="0" y="979805"/>
                  </a:lnTo>
                  <a:lnTo>
                    <a:pt x="0" y="0"/>
                  </a:lnTo>
                  <a:close/>
                </a:path>
              </a:pathLst>
            </a:custGeom>
            <a:blipFill>
              <a:blip r:embed="rId9"/>
              <a:stretch>
                <a:fillRect l="-77" r="-79"/>
              </a:stretch>
            </a:blipFill>
          </p:spPr>
        </p:sp>
      </p:grpSp>
      <p:sp>
        <p:nvSpPr>
          <p:cNvPr id="29" name="TextBox 29"/>
          <p:cNvSpPr txBox="1"/>
          <p:nvPr/>
        </p:nvSpPr>
        <p:spPr>
          <a:xfrm>
            <a:off x="2736294" y="5095561"/>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Netzteil</a:t>
            </a:r>
          </a:p>
        </p:txBody>
      </p:sp>
      <p:sp>
        <p:nvSpPr>
          <p:cNvPr id="30" name="TextBox 30"/>
          <p:cNvSpPr txBox="1"/>
          <p:nvPr/>
        </p:nvSpPr>
        <p:spPr>
          <a:xfrm>
            <a:off x="2736294" y="5362499"/>
            <a:ext cx="2050256" cy="788670"/>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Versorgt alle Komponenten mit der benötigten elektrischen Energie</a:t>
            </a:r>
          </a:p>
        </p:txBody>
      </p:sp>
      <p:sp>
        <p:nvSpPr>
          <p:cNvPr id="31" name="TextBox 31"/>
          <p:cNvSpPr txBox="1"/>
          <p:nvPr/>
        </p:nvSpPr>
        <p:spPr>
          <a:xfrm>
            <a:off x="505539" y="6218396"/>
            <a:ext cx="8742521" cy="32639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Peripheriegeräte wie Monitor, Tastatur und Maus ermöglichen die Bedienung und Interaktion mit dem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grpSp>
        <p:nvGrpSpPr>
          <p:cNvPr id="6" name="Group 6"/>
          <p:cNvGrpSpPr/>
          <p:nvPr/>
        </p:nvGrpSpPr>
        <p:grpSpPr>
          <a:xfrm>
            <a:off x="0" y="0"/>
            <a:ext cx="9753600" cy="1800939"/>
            <a:chOff x="0" y="0"/>
            <a:chExt cx="13004800" cy="2401252"/>
          </a:xfrm>
        </p:grpSpPr>
        <p:sp>
          <p:nvSpPr>
            <p:cNvPr id="7" name="Freeform 7" descr="preencoded.png"/>
            <p:cNvSpPr/>
            <p:nvPr/>
          </p:nvSpPr>
          <p:spPr>
            <a:xfrm>
              <a:off x="0" y="0"/>
              <a:ext cx="13004800" cy="2401189"/>
            </a:xfrm>
            <a:custGeom>
              <a:avLst/>
              <a:gdLst/>
              <a:ahLst/>
              <a:cxnLst/>
              <a:rect l="l" t="t" r="r" b="b"/>
              <a:pathLst>
                <a:path w="13004800" h="2401189">
                  <a:moveTo>
                    <a:pt x="0" y="0"/>
                  </a:moveTo>
                  <a:lnTo>
                    <a:pt x="13004800" y="0"/>
                  </a:lnTo>
                  <a:lnTo>
                    <a:pt x="13004800" y="2401189"/>
                  </a:lnTo>
                  <a:lnTo>
                    <a:pt x="0" y="2401189"/>
                  </a:lnTo>
                  <a:lnTo>
                    <a:pt x="0" y="0"/>
                  </a:lnTo>
                  <a:close/>
                </a:path>
              </a:pathLst>
            </a:custGeom>
            <a:blipFill>
              <a:blip r:embed="rId4"/>
              <a:stretch>
                <a:fillRect t="-68" b="-70"/>
              </a:stretch>
            </a:blipFill>
          </p:spPr>
        </p:sp>
      </p:grpSp>
      <p:sp>
        <p:nvSpPr>
          <p:cNvPr id="8" name="TextBox 8"/>
          <p:cNvSpPr txBox="1"/>
          <p:nvPr/>
        </p:nvSpPr>
        <p:spPr>
          <a:xfrm>
            <a:off x="505539" y="2142725"/>
            <a:ext cx="6730127" cy="489423"/>
          </a:xfrm>
          <a:prstGeom prst="rect">
            <a:avLst/>
          </a:prstGeom>
        </p:spPr>
        <p:txBody>
          <a:bodyPr lIns="0" tIns="0" rIns="0" bIns="0" rtlCol="0" anchor="t">
            <a:spAutoFit/>
          </a:bodyPr>
          <a:lstStyle/>
          <a:p>
            <a:pPr algn="l">
              <a:lnSpc>
                <a:spcPts val="3533"/>
              </a:lnSpc>
            </a:pPr>
            <a:r>
              <a:rPr lang="en-US" sz="2833" b="1">
                <a:solidFill>
                  <a:srgbClr val="2E3C4E"/>
                </a:solidFill>
                <a:latin typeface="Barlow Bold"/>
                <a:ea typeface="Barlow Bold"/>
                <a:cs typeface="Barlow Bold"/>
                <a:sym typeface="Barlow Bold"/>
              </a:rPr>
              <a:t>Wie hängen die Komponenten zusammen?</a:t>
            </a:r>
          </a:p>
        </p:txBody>
      </p:sp>
      <p:grpSp>
        <p:nvGrpSpPr>
          <p:cNvPr id="9" name="Group 9"/>
          <p:cNvGrpSpPr/>
          <p:nvPr/>
        </p:nvGrpSpPr>
        <p:grpSpPr>
          <a:xfrm>
            <a:off x="505539" y="2827658"/>
            <a:ext cx="4371261" cy="548802"/>
            <a:chOff x="0" y="0"/>
            <a:chExt cx="5828348" cy="731736"/>
          </a:xfrm>
        </p:grpSpPr>
        <p:sp>
          <p:nvSpPr>
            <p:cNvPr id="10" name="Freeform 10" descr="preencoded.png"/>
            <p:cNvSpPr/>
            <p:nvPr/>
          </p:nvSpPr>
          <p:spPr>
            <a:xfrm>
              <a:off x="0" y="0"/>
              <a:ext cx="5828411" cy="731774"/>
            </a:xfrm>
            <a:custGeom>
              <a:avLst/>
              <a:gdLst/>
              <a:ahLst/>
              <a:cxnLst/>
              <a:rect l="l" t="t" r="r" b="b"/>
              <a:pathLst>
                <a:path w="5828411" h="731774">
                  <a:moveTo>
                    <a:pt x="0" y="0"/>
                  </a:moveTo>
                  <a:lnTo>
                    <a:pt x="5828411" y="0"/>
                  </a:lnTo>
                  <a:lnTo>
                    <a:pt x="5828411" y="731774"/>
                  </a:lnTo>
                  <a:lnTo>
                    <a:pt x="0" y="731774"/>
                  </a:lnTo>
                  <a:lnTo>
                    <a:pt x="0" y="0"/>
                  </a:lnTo>
                  <a:close/>
                </a:path>
              </a:pathLst>
            </a:custGeom>
            <a:blipFill>
              <a:blip r:embed="rId5"/>
              <a:stretch>
                <a:fillRect t="-360" r="1" b="-355"/>
              </a:stretch>
            </a:blipFill>
          </p:spPr>
        </p:sp>
      </p:grpSp>
      <p:sp>
        <p:nvSpPr>
          <p:cNvPr id="11" name="TextBox 11"/>
          <p:cNvSpPr txBox="1"/>
          <p:nvPr/>
        </p:nvSpPr>
        <p:spPr>
          <a:xfrm>
            <a:off x="642699" y="3468691"/>
            <a:ext cx="1805464" cy="263766"/>
          </a:xfrm>
          <a:prstGeom prst="rect">
            <a:avLst/>
          </a:prstGeom>
        </p:spPr>
        <p:txBody>
          <a:bodyPr lIns="0" tIns="0" rIns="0" bIns="0" rtlCol="0" anchor="t">
            <a:spAutoFit/>
          </a:bodyPr>
          <a:lstStyle/>
          <a:p>
            <a:pPr algn="l">
              <a:lnSpc>
                <a:spcPts val="1766"/>
              </a:lnSpc>
            </a:pPr>
            <a:r>
              <a:rPr lang="en-US" sz="1398" b="1">
                <a:solidFill>
                  <a:srgbClr val="384653"/>
                </a:solidFill>
                <a:latin typeface="Barlow Bold"/>
                <a:ea typeface="Barlow Bold"/>
                <a:cs typeface="Barlow Bold"/>
                <a:sym typeface="Barlow Bold"/>
              </a:rPr>
              <a:t>CPU verarbeitet Daten</a:t>
            </a:r>
          </a:p>
        </p:txBody>
      </p:sp>
      <p:sp>
        <p:nvSpPr>
          <p:cNvPr id="12" name="TextBox 12"/>
          <p:cNvSpPr txBox="1"/>
          <p:nvPr/>
        </p:nvSpPr>
        <p:spPr>
          <a:xfrm>
            <a:off x="642699" y="3734438"/>
            <a:ext cx="4096941" cy="504349"/>
          </a:xfrm>
          <a:prstGeom prst="rect">
            <a:avLst/>
          </a:prstGeom>
        </p:spPr>
        <p:txBody>
          <a:bodyPr lIns="0" tIns="0" rIns="0" bIns="0" rtlCol="0" anchor="t">
            <a:spAutoFit/>
          </a:bodyPr>
          <a:lstStyle/>
          <a:p>
            <a:pPr algn="l">
              <a:lnSpc>
                <a:spcPts val="1666"/>
              </a:lnSpc>
            </a:pPr>
            <a:r>
              <a:rPr lang="en-US" sz="1066">
                <a:solidFill>
                  <a:srgbClr val="384653"/>
                </a:solidFill>
                <a:latin typeface="Montserrat"/>
                <a:ea typeface="Montserrat"/>
                <a:cs typeface="Montserrat"/>
                <a:sym typeface="Montserrat"/>
              </a:rPr>
              <a:t>Die CPU holt sich Daten aus dem RAM und führt Berechnungen durch</a:t>
            </a:r>
          </a:p>
        </p:txBody>
      </p:sp>
      <p:grpSp>
        <p:nvGrpSpPr>
          <p:cNvPr id="13" name="Group 13"/>
          <p:cNvGrpSpPr/>
          <p:nvPr/>
        </p:nvGrpSpPr>
        <p:grpSpPr>
          <a:xfrm>
            <a:off x="4876800" y="2827658"/>
            <a:ext cx="4371261" cy="548802"/>
            <a:chOff x="0" y="0"/>
            <a:chExt cx="5828348" cy="731736"/>
          </a:xfrm>
        </p:grpSpPr>
        <p:sp>
          <p:nvSpPr>
            <p:cNvPr id="14" name="Freeform 14" descr="preencoded.png"/>
            <p:cNvSpPr/>
            <p:nvPr/>
          </p:nvSpPr>
          <p:spPr>
            <a:xfrm>
              <a:off x="0" y="0"/>
              <a:ext cx="5828411" cy="731774"/>
            </a:xfrm>
            <a:custGeom>
              <a:avLst/>
              <a:gdLst/>
              <a:ahLst/>
              <a:cxnLst/>
              <a:rect l="l" t="t" r="r" b="b"/>
              <a:pathLst>
                <a:path w="5828411" h="731774">
                  <a:moveTo>
                    <a:pt x="0" y="0"/>
                  </a:moveTo>
                  <a:lnTo>
                    <a:pt x="5828411" y="0"/>
                  </a:lnTo>
                  <a:lnTo>
                    <a:pt x="5828411" y="731774"/>
                  </a:lnTo>
                  <a:lnTo>
                    <a:pt x="0" y="731774"/>
                  </a:lnTo>
                  <a:lnTo>
                    <a:pt x="0" y="0"/>
                  </a:lnTo>
                  <a:close/>
                </a:path>
              </a:pathLst>
            </a:custGeom>
            <a:blipFill>
              <a:blip r:embed="rId6"/>
              <a:stretch>
                <a:fillRect t="-360" r="1" b="-355"/>
              </a:stretch>
            </a:blipFill>
          </p:spPr>
        </p:sp>
      </p:grpSp>
      <p:sp>
        <p:nvSpPr>
          <p:cNvPr id="15" name="TextBox 15"/>
          <p:cNvSpPr txBox="1"/>
          <p:nvPr/>
        </p:nvSpPr>
        <p:spPr>
          <a:xfrm>
            <a:off x="5013960" y="3468691"/>
            <a:ext cx="1805464" cy="263766"/>
          </a:xfrm>
          <a:prstGeom prst="rect">
            <a:avLst/>
          </a:prstGeom>
        </p:spPr>
        <p:txBody>
          <a:bodyPr lIns="0" tIns="0" rIns="0" bIns="0" rtlCol="0" anchor="t">
            <a:spAutoFit/>
          </a:bodyPr>
          <a:lstStyle/>
          <a:p>
            <a:pPr algn="l">
              <a:lnSpc>
                <a:spcPts val="1766"/>
              </a:lnSpc>
            </a:pPr>
            <a:r>
              <a:rPr lang="en-US" sz="1398" b="1">
                <a:solidFill>
                  <a:srgbClr val="384653"/>
                </a:solidFill>
                <a:latin typeface="Barlow Bold"/>
                <a:ea typeface="Barlow Bold"/>
                <a:cs typeface="Barlow Bold"/>
                <a:sym typeface="Barlow Bold"/>
              </a:rPr>
              <a:t>Mainboard verbindet</a:t>
            </a:r>
          </a:p>
        </p:txBody>
      </p:sp>
      <p:sp>
        <p:nvSpPr>
          <p:cNvPr id="16" name="TextBox 16"/>
          <p:cNvSpPr txBox="1"/>
          <p:nvPr/>
        </p:nvSpPr>
        <p:spPr>
          <a:xfrm>
            <a:off x="5013960" y="3734438"/>
            <a:ext cx="4096941" cy="504349"/>
          </a:xfrm>
          <a:prstGeom prst="rect">
            <a:avLst/>
          </a:prstGeom>
        </p:spPr>
        <p:txBody>
          <a:bodyPr lIns="0" tIns="0" rIns="0" bIns="0" rtlCol="0" anchor="t">
            <a:spAutoFit/>
          </a:bodyPr>
          <a:lstStyle/>
          <a:p>
            <a:pPr algn="l">
              <a:lnSpc>
                <a:spcPts val="1666"/>
              </a:lnSpc>
            </a:pPr>
            <a:r>
              <a:rPr lang="en-US" sz="1066">
                <a:solidFill>
                  <a:srgbClr val="384653"/>
                </a:solidFill>
                <a:latin typeface="Montserrat"/>
                <a:ea typeface="Montserrat"/>
                <a:cs typeface="Montserrat"/>
                <a:sym typeface="Montserrat"/>
              </a:rPr>
              <a:t>Das Mainboard sorgt für den Datenaustausch zwischen allen Komponenten</a:t>
            </a:r>
          </a:p>
        </p:txBody>
      </p:sp>
      <p:grpSp>
        <p:nvGrpSpPr>
          <p:cNvPr id="17" name="Group 17"/>
          <p:cNvGrpSpPr/>
          <p:nvPr/>
        </p:nvGrpSpPr>
        <p:grpSpPr>
          <a:xfrm>
            <a:off x="505539" y="4375947"/>
            <a:ext cx="4371261" cy="548802"/>
            <a:chOff x="0" y="0"/>
            <a:chExt cx="5828348" cy="731736"/>
          </a:xfrm>
        </p:grpSpPr>
        <p:sp>
          <p:nvSpPr>
            <p:cNvPr id="18" name="Freeform 18" descr="preencoded.png"/>
            <p:cNvSpPr/>
            <p:nvPr/>
          </p:nvSpPr>
          <p:spPr>
            <a:xfrm>
              <a:off x="0" y="0"/>
              <a:ext cx="5828411" cy="731774"/>
            </a:xfrm>
            <a:custGeom>
              <a:avLst/>
              <a:gdLst/>
              <a:ahLst/>
              <a:cxnLst/>
              <a:rect l="l" t="t" r="r" b="b"/>
              <a:pathLst>
                <a:path w="5828411" h="731774">
                  <a:moveTo>
                    <a:pt x="0" y="0"/>
                  </a:moveTo>
                  <a:lnTo>
                    <a:pt x="5828411" y="0"/>
                  </a:lnTo>
                  <a:lnTo>
                    <a:pt x="5828411" y="731774"/>
                  </a:lnTo>
                  <a:lnTo>
                    <a:pt x="0" y="731774"/>
                  </a:lnTo>
                  <a:lnTo>
                    <a:pt x="0" y="0"/>
                  </a:lnTo>
                  <a:close/>
                </a:path>
              </a:pathLst>
            </a:custGeom>
            <a:blipFill>
              <a:blip r:embed="rId7"/>
              <a:stretch>
                <a:fillRect t="-360" r="1" b="-355"/>
              </a:stretch>
            </a:blipFill>
          </p:spPr>
        </p:sp>
      </p:grpSp>
      <p:sp>
        <p:nvSpPr>
          <p:cNvPr id="19" name="TextBox 19"/>
          <p:cNvSpPr txBox="1"/>
          <p:nvPr/>
        </p:nvSpPr>
        <p:spPr>
          <a:xfrm>
            <a:off x="642699" y="5016979"/>
            <a:ext cx="1805464" cy="263766"/>
          </a:xfrm>
          <a:prstGeom prst="rect">
            <a:avLst/>
          </a:prstGeom>
        </p:spPr>
        <p:txBody>
          <a:bodyPr lIns="0" tIns="0" rIns="0" bIns="0" rtlCol="0" anchor="t">
            <a:spAutoFit/>
          </a:bodyPr>
          <a:lstStyle/>
          <a:p>
            <a:pPr algn="l">
              <a:lnSpc>
                <a:spcPts val="1766"/>
              </a:lnSpc>
            </a:pPr>
            <a:r>
              <a:rPr lang="en-US" sz="1398" b="1">
                <a:solidFill>
                  <a:srgbClr val="384653"/>
                </a:solidFill>
                <a:latin typeface="Barlow Bold"/>
                <a:ea typeface="Barlow Bold"/>
                <a:cs typeface="Barlow Bold"/>
                <a:sym typeface="Barlow Bold"/>
              </a:rPr>
              <a:t>GPU rendert Bilder</a:t>
            </a:r>
          </a:p>
        </p:txBody>
      </p:sp>
      <p:sp>
        <p:nvSpPr>
          <p:cNvPr id="20" name="TextBox 20"/>
          <p:cNvSpPr txBox="1"/>
          <p:nvPr/>
        </p:nvSpPr>
        <p:spPr>
          <a:xfrm>
            <a:off x="642699" y="5282727"/>
            <a:ext cx="4096941" cy="504349"/>
          </a:xfrm>
          <a:prstGeom prst="rect">
            <a:avLst/>
          </a:prstGeom>
        </p:spPr>
        <p:txBody>
          <a:bodyPr lIns="0" tIns="0" rIns="0" bIns="0" rtlCol="0" anchor="t">
            <a:spAutoFit/>
          </a:bodyPr>
          <a:lstStyle/>
          <a:p>
            <a:pPr algn="l">
              <a:lnSpc>
                <a:spcPts val="1666"/>
              </a:lnSpc>
            </a:pPr>
            <a:r>
              <a:rPr lang="en-US" sz="1066">
                <a:solidFill>
                  <a:srgbClr val="384653"/>
                </a:solidFill>
                <a:latin typeface="Montserrat"/>
                <a:ea typeface="Montserrat"/>
                <a:cs typeface="Montserrat"/>
                <a:sym typeface="Montserrat"/>
              </a:rPr>
              <a:t>Die GPU wandelt Daten in Bilder um, die auf dem Monitor erscheinen</a:t>
            </a:r>
          </a:p>
        </p:txBody>
      </p:sp>
      <p:grpSp>
        <p:nvGrpSpPr>
          <p:cNvPr id="21" name="Group 21"/>
          <p:cNvGrpSpPr/>
          <p:nvPr/>
        </p:nvGrpSpPr>
        <p:grpSpPr>
          <a:xfrm>
            <a:off x="4876800" y="4375947"/>
            <a:ext cx="4371261" cy="548802"/>
            <a:chOff x="0" y="0"/>
            <a:chExt cx="5828348" cy="731736"/>
          </a:xfrm>
        </p:grpSpPr>
        <p:sp>
          <p:nvSpPr>
            <p:cNvPr id="22" name="Freeform 22" descr="preencoded.png"/>
            <p:cNvSpPr/>
            <p:nvPr/>
          </p:nvSpPr>
          <p:spPr>
            <a:xfrm>
              <a:off x="0" y="0"/>
              <a:ext cx="5828411" cy="731774"/>
            </a:xfrm>
            <a:custGeom>
              <a:avLst/>
              <a:gdLst/>
              <a:ahLst/>
              <a:cxnLst/>
              <a:rect l="l" t="t" r="r" b="b"/>
              <a:pathLst>
                <a:path w="5828411" h="731774">
                  <a:moveTo>
                    <a:pt x="0" y="0"/>
                  </a:moveTo>
                  <a:lnTo>
                    <a:pt x="5828411" y="0"/>
                  </a:lnTo>
                  <a:lnTo>
                    <a:pt x="5828411" y="731774"/>
                  </a:lnTo>
                  <a:lnTo>
                    <a:pt x="0" y="731774"/>
                  </a:lnTo>
                  <a:lnTo>
                    <a:pt x="0" y="0"/>
                  </a:lnTo>
                  <a:close/>
                </a:path>
              </a:pathLst>
            </a:custGeom>
            <a:blipFill>
              <a:blip r:embed="rId8"/>
              <a:stretch>
                <a:fillRect t="-360" r="1" b="-355"/>
              </a:stretch>
            </a:blipFill>
          </p:spPr>
        </p:sp>
      </p:grpSp>
      <p:sp>
        <p:nvSpPr>
          <p:cNvPr id="23" name="TextBox 23"/>
          <p:cNvSpPr txBox="1"/>
          <p:nvPr/>
        </p:nvSpPr>
        <p:spPr>
          <a:xfrm>
            <a:off x="5013960" y="5016979"/>
            <a:ext cx="1805464" cy="263766"/>
          </a:xfrm>
          <a:prstGeom prst="rect">
            <a:avLst/>
          </a:prstGeom>
        </p:spPr>
        <p:txBody>
          <a:bodyPr lIns="0" tIns="0" rIns="0" bIns="0" rtlCol="0" anchor="t">
            <a:spAutoFit/>
          </a:bodyPr>
          <a:lstStyle/>
          <a:p>
            <a:pPr algn="l">
              <a:lnSpc>
                <a:spcPts val="1766"/>
              </a:lnSpc>
            </a:pPr>
            <a:r>
              <a:rPr lang="en-US" sz="1398" b="1">
                <a:solidFill>
                  <a:srgbClr val="384653"/>
                </a:solidFill>
                <a:latin typeface="Barlow Bold"/>
                <a:ea typeface="Barlow Bold"/>
                <a:cs typeface="Barlow Bold"/>
                <a:sym typeface="Barlow Bold"/>
              </a:rPr>
              <a:t>OS koordiniert</a:t>
            </a:r>
          </a:p>
        </p:txBody>
      </p:sp>
      <p:sp>
        <p:nvSpPr>
          <p:cNvPr id="24" name="TextBox 24"/>
          <p:cNvSpPr txBox="1"/>
          <p:nvPr/>
        </p:nvSpPr>
        <p:spPr>
          <a:xfrm>
            <a:off x="5013960" y="5282727"/>
            <a:ext cx="4096941" cy="504349"/>
          </a:xfrm>
          <a:prstGeom prst="rect">
            <a:avLst/>
          </a:prstGeom>
        </p:spPr>
        <p:txBody>
          <a:bodyPr lIns="0" tIns="0" rIns="0" bIns="0" rtlCol="0" anchor="t">
            <a:spAutoFit/>
          </a:bodyPr>
          <a:lstStyle/>
          <a:p>
            <a:pPr algn="l">
              <a:lnSpc>
                <a:spcPts val="1666"/>
              </a:lnSpc>
            </a:pPr>
            <a:r>
              <a:rPr lang="en-US" sz="1066">
                <a:solidFill>
                  <a:srgbClr val="384653"/>
                </a:solidFill>
                <a:latin typeface="Montserrat"/>
                <a:ea typeface="Montserrat"/>
                <a:cs typeface="Montserrat"/>
                <a:sym typeface="Montserrat"/>
              </a:rPr>
              <a:t>Das Betriebssystem steuert die Ressourcenverteilung für reibungslosen Ablauf</a:t>
            </a:r>
          </a:p>
        </p:txBody>
      </p:sp>
      <p:sp>
        <p:nvSpPr>
          <p:cNvPr id="25" name="Freeform 25"/>
          <p:cNvSpPr/>
          <p:nvPr/>
        </p:nvSpPr>
        <p:spPr>
          <a:xfrm>
            <a:off x="500777" y="6066072"/>
            <a:ext cx="8752046" cy="788194"/>
          </a:xfrm>
          <a:custGeom>
            <a:avLst/>
            <a:gdLst/>
            <a:ahLst/>
            <a:cxnLst/>
            <a:rect l="l" t="t" r="r" b="b"/>
            <a:pathLst>
              <a:path w="8752046" h="788194">
                <a:moveTo>
                  <a:pt x="0" y="0"/>
                </a:moveTo>
                <a:lnTo>
                  <a:pt x="8752046" y="0"/>
                </a:lnTo>
                <a:lnTo>
                  <a:pt x="8752046" y="788194"/>
                </a:lnTo>
                <a:lnTo>
                  <a:pt x="0" y="788194"/>
                </a:lnTo>
                <a:lnTo>
                  <a:pt x="0" y="0"/>
                </a:lnTo>
                <a:close/>
              </a:path>
            </a:pathLst>
          </a:custGeom>
          <a:blipFill>
            <a:blip>
              <a:extLst>
                <a:ext uri="{96DAC541-7B7A-43D3-8B79-37D633B846F1}">
                  <asvg:svgBlip xmlns:asvg="http://schemas.microsoft.com/office/drawing/2016/SVG/main" r:embed="rId9"/>
                </a:ext>
              </a:extLst>
            </a:blip>
            <a:stretch>
              <a:fillRect/>
            </a:stretch>
          </a:blipFill>
        </p:spPr>
      </p:sp>
      <p:grpSp>
        <p:nvGrpSpPr>
          <p:cNvPr id="26" name="Group 26"/>
          <p:cNvGrpSpPr/>
          <p:nvPr/>
        </p:nvGrpSpPr>
        <p:grpSpPr>
          <a:xfrm>
            <a:off x="642699" y="6274670"/>
            <a:ext cx="171450" cy="137160"/>
            <a:chOff x="0" y="0"/>
            <a:chExt cx="228600" cy="182880"/>
          </a:xfrm>
        </p:grpSpPr>
        <p:sp>
          <p:nvSpPr>
            <p:cNvPr id="27" name="Freeform 27" descr="preencoded.png"/>
            <p:cNvSpPr/>
            <p:nvPr/>
          </p:nvSpPr>
          <p:spPr>
            <a:xfrm>
              <a:off x="0" y="0"/>
              <a:ext cx="228600" cy="182880"/>
            </a:xfrm>
            <a:custGeom>
              <a:avLst/>
              <a:gdLst/>
              <a:ahLst/>
              <a:cxnLst/>
              <a:rect l="l" t="t" r="r" b="b"/>
              <a:pathLst>
                <a:path w="228600" h="182880">
                  <a:moveTo>
                    <a:pt x="0" y="0"/>
                  </a:moveTo>
                  <a:lnTo>
                    <a:pt x="228600" y="0"/>
                  </a:lnTo>
                  <a:lnTo>
                    <a:pt x="228600" y="182880"/>
                  </a:lnTo>
                  <a:lnTo>
                    <a:pt x="0" y="182880"/>
                  </a:lnTo>
                  <a:lnTo>
                    <a:pt x="0" y="0"/>
                  </a:lnTo>
                  <a:close/>
                </a:path>
              </a:pathLst>
            </a:custGeom>
            <a:blipFill>
              <a:blip r:embed="rId10"/>
              <a:stretch>
                <a:fillRect l="-911" r="-905"/>
              </a:stretch>
            </a:blipFill>
          </p:spPr>
        </p:sp>
      </p:grpSp>
      <p:sp>
        <p:nvSpPr>
          <p:cNvPr id="28" name="TextBox 28"/>
          <p:cNvSpPr txBox="1"/>
          <p:nvPr/>
        </p:nvSpPr>
        <p:spPr>
          <a:xfrm>
            <a:off x="951309" y="6159265"/>
            <a:ext cx="8159591" cy="504349"/>
          </a:xfrm>
          <a:prstGeom prst="rect">
            <a:avLst/>
          </a:prstGeom>
        </p:spPr>
        <p:txBody>
          <a:bodyPr lIns="0" tIns="0" rIns="0" bIns="0" rtlCol="0" anchor="t">
            <a:spAutoFit/>
          </a:bodyPr>
          <a:lstStyle/>
          <a:p>
            <a:pPr algn="l">
              <a:lnSpc>
                <a:spcPts val="1666"/>
              </a:lnSpc>
            </a:pPr>
            <a:r>
              <a:rPr lang="en-US" sz="1066" b="1">
                <a:solidFill>
                  <a:srgbClr val="000000"/>
                </a:solidFill>
                <a:latin typeface="Montserrat Bold"/>
                <a:ea typeface="Montserrat Bold"/>
                <a:cs typeface="Montserrat Bold"/>
                <a:sym typeface="Montserrat Bold"/>
              </a:rPr>
              <a:t>Wichtig:</a:t>
            </a:r>
            <a:r>
              <a:rPr lang="en-US" sz="1066">
                <a:solidFill>
                  <a:srgbClr val="000000"/>
                </a:solidFill>
                <a:latin typeface="Montserrat"/>
                <a:ea typeface="Montserrat"/>
                <a:cs typeface="Montserrat"/>
                <a:sym typeface="Montserrat"/>
              </a:rPr>
              <a:t> Ohne das perfekte Zusammenspiel dieser Komponenten funktioniert der PC nicht. Jedes Teil ist auf die anderen angewiesen – wie ein eingespieltes Orchester.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sp>
        <p:nvSpPr>
          <p:cNvPr id="6" name="Freeform 6"/>
          <p:cNvSpPr/>
          <p:nvPr/>
        </p:nvSpPr>
        <p:spPr>
          <a:xfrm>
            <a:off x="500777" y="1337148"/>
            <a:ext cx="1309116" cy="280988"/>
          </a:xfrm>
          <a:custGeom>
            <a:avLst/>
            <a:gdLst/>
            <a:ahLst/>
            <a:cxnLst/>
            <a:rect l="l" t="t" r="r" b="b"/>
            <a:pathLst>
              <a:path w="1309116" h="280988">
                <a:moveTo>
                  <a:pt x="0" y="0"/>
                </a:moveTo>
                <a:lnTo>
                  <a:pt x="1309116" y="0"/>
                </a:lnTo>
                <a:lnTo>
                  <a:pt x="1309116" y="280988"/>
                </a:lnTo>
                <a:lnTo>
                  <a:pt x="0" y="280988"/>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592141" y="1308973"/>
            <a:ext cx="1126331" cy="261061"/>
          </a:xfrm>
          <a:prstGeom prst="rect">
            <a:avLst/>
          </a:prstGeom>
        </p:spPr>
        <p:txBody>
          <a:bodyPr lIns="0" tIns="0" rIns="0" bIns="0" rtlCol="0" anchor="t">
            <a:spAutoFit/>
          </a:bodyPr>
          <a:lstStyle/>
          <a:p>
            <a:pPr algn="l">
              <a:lnSpc>
                <a:spcPts val="1432"/>
              </a:lnSpc>
            </a:pPr>
            <a:r>
              <a:rPr lang="en-US" sz="900">
                <a:solidFill>
                  <a:srgbClr val="384653"/>
                </a:solidFill>
                <a:latin typeface="Montserrat"/>
                <a:ea typeface="Montserrat"/>
                <a:cs typeface="Montserrat"/>
                <a:sym typeface="Montserrat"/>
              </a:rPr>
              <a:t>BETRIEBSSYSTEME</a:t>
            </a:r>
          </a:p>
        </p:txBody>
      </p:sp>
      <p:sp>
        <p:nvSpPr>
          <p:cNvPr id="8" name="TextBox 8"/>
          <p:cNvSpPr txBox="1"/>
          <p:nvPr/>
        </p:nvSpPr>
        <p:spPr>
          <a:xfrm>
            <a:off x="505539" y="1613849"/>
            <a:ext cx="5947010" cy="532286"/>
          </a:xfrm>
          <a:prstGeom prst="rect">
            <a:avLst/>
          </a:prstGeom>
        </p:spPr>
        <p:txBody>
          <a:bodyPr lIns="0" tIns="0" rIns="0" bIns="0" rtlCol="0" anchor="t">
            <a:spAutoFit/>
          </a:bodyPr>
          <a:lstStyle/>
          <a:p>
            <a:pPr algn="l">
              <a:lnSpc>
                <a:spcPts val="3733"/>
              </a:lnSpc>
            </a:pPr>
            <a:r>
              <a:rPr lang="en-US" sz="2966" b="1">
                <a:solidFill>
                  <a:srgbClr val="2E3C4E"/>
                </a:solidFill>
                <a:latin typeface="Barlow Bold"/>
                <a:ea typeface="Barlow Bold"/>
                <a:cs typeface="Barlow Bold"/>
                <a:sym typeface="Barlow Bold"/>
              </a:rPr>
              <a:t>Die Software-Herzstücke eines PCs</a:t>
            </a:r>
          </a:p>
        </p:txBody>
      </p:sp>
      <p:sp>
        <p:nvSpPr>
          <p:cNvPr id="9" name="TextBox 9"/>
          <p:cNvSpPr txBox="1"/>
          <p:nvPr/>
        </p:nvSpPr>
        <p:spPr>
          <a:xfrm>
            <a:off x="505539" y="2397442"/>
            <a:ext cx="5104524" cy="788670"/>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Betriebssysteme (OS) sind das Fundament jedes Computers. Sie steuern die Hardware, verwalten Programme und bieten die Benutzeroberfläche, mit der wir interagieren.</a:t>
            </a:r>
          </a:p>
        </p:txBody>
      </p:sp>
      <p:sp>
        <p:nvSpPr>
          <p:cNvPr id="10" name="TextBox 10"/>
          <p:cNvSpPr txBox="1"/>
          <p:nvPr/>
        </p:nvSpPr>
        <p:spPr>
          <a:xfrm>
            <a:off x="505539" y="3220803"/>
            <a:ext cx="5104524" cy="557527"/>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Ohne ein Betriebssystem wäre ein PC kaum bedienbar oder nutzbar – es ist die Brücke zwischen Mensch und Maschine.</a:t>
            </a:r>
          </a:p>
        </p:txBody>
      </p:sp>
      <p:sp>
        <p:nvSpPr>
          <p:cNvPr id="11" name="TextBox 11"/>
          <p:cNvSpPr txBox="1"/>
          <p:nvPr/>
        </p:nvSpPr>
        <p:spPr>
          <a:xfrm>
            <a:off x="505539" y="3813019"/>
            <a:ext cx="5104524" cy="557527"/>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Die drei wichtigsten PC-Betriebssysteme sind </a:t>
            </a:r>
            <a:r>
              <a:rPr lang="en-US" sz="1132" b="1">
                <a:solidFill>
                  <a:srgbClr val="2589C9"/>
                </a:solidFill>
                <a:latin typeface="Montserrat Bold"/>
                <a:ea typeface="Montserrat Bold"/>
                <a:cs typeface="Montserrat Bold"/>
                <a:sym typeface="Montserrat Bold"/>
              </a:rPr>
              <a:t>Windows</a:t>
            </a:r>
            <a:r>
              <a:rPr lang="en-US" sz="1132">
                <a:solidFill>
                  <a:srgbClr val="384653"/>
                </a:solidFill>
                <a:latin typeface="Montserrat"/>
                <a:ea typeface="Montserrat"/>
                <a:cs typeface="Montserrat"/>
                <a:sym typeface="Montserrat"/>
              </a:rPr>
              <a:t>, </a:t>
            </a:r>
            <a:r>
              <a:rPr lang="en-US" sz="1132" b="1">
                <a:solidFill>
                  <a:srgbClr val="2589C9"/>
                </a:solidFill>
                <a:latin typeface="Montserrat Bold"/>
                <a:ea typeface="Montserrat Bold"/>
                <a:cs typeface="Montserrat Bold"/>
                <a:sym typeface="Montserrat Bold"/>
              </a:rPr>
              <a:t>macOS</a:t>
            </a:r>
            <a:r>
              <a:rPr lang="en-US" sz="1132">
                <a:solidFill>
                  <a:srgbClr val="384653"/>
                </a:solidFill>
                <a:latin typeface="Montserrat"/>
                <a:ea typeface="Montserrat"/>
                <a:cs typeface="Montserrat"/>
                <a:sym typeface="Montserrat"/>
              </a:rPr>
              <a:t> und </a:t>
            </a:r>
            <a:r>
              <a:rPr lang="en-US" sz="1132" b="1">
                <a:solidFill>
                  <a:srgbClr val="2589C9"/>
                </a:solidFill>
                <a:latin typeface="Montserrat Bold"/>
                <a:ea typeface="Montserrat Bold"/>
                <a:cs typeface="Montserrat Bold"/>
                <a:sym typeface="Montserrat Bold"/>
              </a:rPr>
              <a:t>Linux</a:t>
            </a:r>
            <a:r>
              <a:rPr lang="en-US" sz="1132">
                <a:solidFill>
                  <a:srgbClr val="384653"/>
                </a:solidFill>
                <a:latin typeface="Montserrat"/>
                <a:ea typeface="Montserrat"/>
                <a:cs typeface="Montserrat"/>
                <a:sym typeface="Montserrat"/>
              </a:rPr>
              <a:t>. Jedes hat seine eigenen Stärken und Einsatzgebiete.</a:t>
            </a:r>
          </a:p>
        </p:txBody>
      </p:sp>
      <p:grpSp>
        <p:nvGrpSpPr>
          <p:cNvPr id="12" name="Group 12"/>
          <p:cNvGrpSpPr/>
          <p:nvPr/>
        </p:nvGrpSpPr>
        <p:grpSpPr>
          <a:xfrm>
            <a:off x="5967574" y="2525239"/>
            <a:ext cx="3285487" cy="3285487"/>
            <a:chOff x="0" y="0"/>
            <a:chExt cx="4380649" cy="4380649"/>
          </a:xfrm>
        </p:grpSpPr>
        <p:sp>
          <p:nvSpPr>
            <p:cNvPr id="13" name="Freeform 13" descr="preencoded.png"/>
            <p:cNvSpPr/>
            <p:nvPr/>
          </p:nvSpPr>
          <p:spPr>
            <a:xfrm>
              <a:off x="0" y="0"/>
              <a:ext cx="4380611" cy="4380611"/>
            </a:xfrm>
            <a:custGeom>
              <a:avLst/>
              <a:gdLst/>
              <a:ahLst/>
              <a:cxnLst/>
              <a:rect l="l" t="t" r="r" b="b"/>
              <a:pathLst>
                <a:path w="4380611" h="4380611">
                  <a:moveTo>
                    <a:pt x="0" y="0"/>
                  </a:moveTo>
                  <a:lnTo>
                    <a:pt x="4380611" y="0"/>
                  </a:lnTo>
                  <a:lnTo>
                    <a:pt x="4380611" y="4380611"/>
                  </a:lnTo>
                  <a:lnTo>
                    <a:pt x="0" y="4380611"/>
                  </a:lnTo>
                  <a:lnTo>
                    <a:pt x="0" y="0"/>
                  </a:lnTo>
                  <a:close/>
                </a:path>
              </a:pathLst>
            </a:custGeom>
            <a:blipFill>
              <a:blip r:embed="rId5"/>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grpSp>
        <p:nvGrpSpPr>
          <p:cNvPr id="6" name="Group 6"/>
          <p:cNvGrpSpPr/>
          <p:nvPr/>
        </p:nvGrpSpPr>
        <p:grpSpPr>
          <a:xfrm>
            <a:off x="5913120" y="0"/>
            <a:ext cx="3840480" cy="7315200"/>
            <a:chOff x="0" y="0"/>
            <a:chExt cx="5120640" cy="9753600"/>
          </a:xfrm>
        </p:grpSpPr>
        <p:sp>
          <p:nvSpPr>
            <p:cNvPr id="7" name="Freeform 7" descr="preencoded.png"/>
            <p:cNvSpPr/>
            <p:nvPr/>
          </p:nvSpPr>
          <p:spPr>
            <a:xfrm>
              <a:off x="0" y="0"/>
              <a:ext cx="5120640" cy="9753600"/>
            </a:xfrm>
            <a:custGeom>
              <a:avLst/>
              <a:gdLst/>
              <a:ahLst/>
              <a:cxnLst/>
              <a:rect l="l" t="t" r="r" b="b"/>
              <a:pathLst>
                <a:path w="5120640" h="9753600">
                  <a:moveTo>
                    <a:pt x="0" y="0"/>
                  </a:moveTo>
                  <a:lnTo>
                    <a:pt x="5120640" y="0"/>
                  </a:lnTo>
                  <a:lnTo>
                    <a:pt x="5120640" y="9753600"/>
                  </a:lnTo>
                  <a:lnTo>
                    <a:pt x="0" y="9753600"/>
                  </a:lnTo>
                  <a:lnTo>
                    <a:pt x="0" y="0"/>
                  </a:lnTo>
                  <a:close/>
                </a:path>
              </a:pathLst>
            </a:custGeom>
            <a:blipFill>
              <a:blip r:embed="rId4"/>
              <a:stretch>
                <a:fillRect l="-16" r="-16"/>
              </a:stretch>
            </a:blipFill>
          </p:spPr>
        </p:sp>
      </p:grpSp>
      <p:sp>
        <p:nvSpPr>
          <p:cNvPr id="8" name="TextBox 8"/>
          <p:cNvSpPr txBox="1"/>
          <p:nvPr/>
        </p:nvSpPr>
        <p:spPr>
          <a:xfrm>
            <a:off x="505539" y="496014"/>
            <a:ext cx="4546121" cy="532286"/>
          </a:xfrm>
          <a:prstGeom prst="rect">
            <a:avLst/>
          </a:prstGeom>
        </p:spPr>
        <p:txBody>
          <a:bodyPr lIns="0" tIns="0" rIns="0" bIns="0" rtlCol="0" anchor="t">
            <a:spAutoFit/>
          </a:bodyPr>
          <a:lstStyle/>
          <a:p>
            <a:pPr algn="l">
              <a:lnSpc>
                <a:spcPts val="3733"/>
              </a:lnSpc>
            </a:pPr>
            <a:r>
              <a:rPr lang="en-US" sz="2966" b="1">
                <a:solidFill>
                  <a:srgbClr val="2E3C4E"/>
                </a:solidFill>
                <a:latin typeface="Barlow Bold"/>
                <a:ea typeface="Barlow Bold"/>
                <a:cs typeface="Barlow Bold"/>
                <a:sym typeface="Barlow Bold"/>
              </a:rPr>
              <a:t>Windows – Der Marktführer</a:t>
            </a:r>
          </a:p>
        </p:txBody>
      </p:sp>
      <p:sp>
        <p:nvSpPr>
          <p:cNvPr id="9" name="Freeform 9"/>
          <p:cNvSpPr/>
          <p:nvPr/>
        </p:nvSpPr>
        <p:spPr>
          <a:xfrm>
            <a:off x="498234" y="1237612"/>
            <a:ext cx="2484787" cy="1562195"/>
          </a:xfrm>
          <a:custGeom>
            <a:avLst/>
            <a:gdLst/>
            <a:ahLst/>
            <a:cxnLst/>
            <a:rect l="l" t="t" r="r" b="b"/>
            <a:pathLst>
              <a:path w="2484787" h="1562195">
                <a:moveTo>
                  <a:pt x="0" y="0"/>
                </a:moveTo>
                <a:lnTo>
                  <a:pt x="2484786" y="0"/>
                </a:lnTo>
                <a:lnTo>
                  <a:pt x="2484786" y="1562195"/>
                </a:lnTo>
                <a:lnTo>
                  <a:pt x="0" y="1562195"/>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655006" y="1356284"/>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Marktführer</a:t>
            </a:r>
          </a:p>
        </p:txBody>
      </p:sp>
      <p:sp>
        <p:nvSpPr>
          <p:cNvPr id="11" name="TextBox 11"/>
          <p:cNvSpPr txBox="1"/>
          <p:nvPr/>
        </p:nvSpPr>
        <p:spPr>
          <a:xfrm>
            <a:off x="655006" y="1623222"/>
            <a:ext cx="2171300" cy="101981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Weltweiter Marktanteil von ca. 72 % (2025) – das meistgenutzte Desktop-Betriebssystem</a:t>
            </a:r>
          </a:p>
        </p:txBody>
      </p:sp>
      <p:sp>
        <p:nvSpPr>
          <p:cNvPr id="12" name="Freeform 12"/>
          <p:cNvSpPr/>
          <p:nvPr/>
        </p:nvSpPr>
        <p:spPr>
          <a:xfrm>
            <a:off x="3112846" y="1237612"/>
            <a:ext cx="2484882" cy="1562195"/>
          </a:xfrm>
          <a:custGeom>
            <a:avLst/>
            <a:gdLst/>
            <a:ahLst/>
            <a:cxnLst/>
            <a:rect l="l" t="t" r="r" b="b"/>
            <a:pathLst>
              <a:path w="2484882" h="1562195">
                <a:moveTo>
                  <a:pt x="0" y="0"/>
                </a:moveTo>
                <a:lnTo>
                  <a:pt x="2484882" y="0"/>
                </a:lnTo>
                <a:lnTo>
                  <a:pt x="2484882" y="1562195"/>
                </a:lnTo>
                <a:lnTo>
                  <a:pt x="0" y="1562195"/>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3269618" y="1356284"/>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Kompatibilität</a:t>
            </a:r>
          </a:p>
        </p:txBody>
      </p:sp>
      <p:sp>
        <p:nvSpPr>
          <p:cNvPr id="14" name="TextBox 14"/>
          <p:cNvSpPr txBox="1"/>
          <p:nvPr/>
        </p:nvSpPr>
        <p:spPr>
          <a:xfrm>
            <a:off x="3269618" y="1623222"/>
            <a:ext cx="2171386" cy="1019813"/>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Unterstützt die meisten Programme, Spiele und Hardware-Geräte auf dem Markt</a:t>
            </a:r>
          </a:p>
        </p:txBody>
      </p:sp>
      <p:sp>
        <p:nvSpPr>
          <p:cNvPr id="15" name="Freeform 15"/>
          <p:cNvSpPr/>
          <p:nvPr/>
        </p:nvSpPr>
        <p:spPr>
          <a:xfrm>
            <a:off x="498234" y="2929576"/>
            <a:ext cx="5099590" cy="1099852"/>
          </a:xfrm>
          <a:custGeom>
            <a:avLst/>
            <a:gdLst/>
            <a:ahLst/>
            <a:cxnLst/>
            <a:rect l="l" t="t" r="r" b="b"/>
            <a:pathLst>
              <a:path w="5099590" h="1099852">
                <a:moveTo>
                  <a:pt x="0" y="0"/>
                </a:moveTo>
                <a:lnTo>
                  <a:pt x="5099589" y="0"/>
                </a:lnTo>
                <a:lnTo>
                  <a:pt x="5099589" y="1099851"/>
                </a:lnTo>
                <a:lnTo>
                  <a:pt x="0" y="1099851"/>
                </a:lnTo>
                <a:lnTo>
                  <a:pt x="0" y="0"/>
                </a:lnTo>
                <a:close/>
              </a:path>
            </a:pathLst>
          </a:custGeom>
          <a:blipFill>
            <a:blip>
              <a:extLst>
                <a:ext uri="{96DAC541-7B7A-43D3-8B79-37D633B846F1}">
                  <asvg:svgBlip xmlns:asvg="http://schemas.microsoft.com/office/drawing/2016/SVG/main" r:embed="rId7"/>
                </a:ext>
              </a:extLst>
            </a:blip>
            <a:stretch>
              <a:fillRect/>
            </a:stretch>
          </a:blipFill>
        </p:spPr>
      </p:sp>
      <p:sp>
        <p:nvSpPr>
          <p:cNvPr id="16" name="TextBox 16"/>
          <p:cNvSpPr txBox="1"/>
          <p:nvPr/>
        </p:nvSpPr>
        <p:spPr>
          <a:xfrm>
            <a:off x="655006" y="3048238"/>
            <a:ext cx="1900476" cy="275587"/>
          </a:xfrm>
          <a:prstGeom prst="rect">
            <a:avLst/>
          </a:prstGeom>
        </p:spPr>
        <p:txBody>
          <a:bodyPr lIns="0" tIns="0" rIns="0" bIns="0" rtlCol="0" anchor="t">
            <a:spAutoFit/>
          </a:bodyPr>
          <a:lstStyle/>
          <a:p>
            <a:pPr algn="l">
              <a:lnSpc>
                <a:spcPts val="1866"/>
              </a:lnSpc>
            </a:pPr>
            <a:r>
              <a:rPr lang="en-US" sz="1466" b="1">
                <a:solidFill>
                  <a:srgbClr val="384653"/>
                </a:solidFill>
                <a:latin typeface="Barlow Bold"/>
                <a:ea typeface="Barlow Bold"/>
                <a:cs typeface="Barlow Bold"/>
                <a:sym typeface="Barlow Bold"/>
              </a:rPr>
              <a:t>Vielseitigkeit</a:t>
            </a:r>
          </a:p>
        </p:txBody>
      </p:sp>
      <p:sp>
        <p:nvSpPr>
          <p:cNvPr id="17" name="TextBox 17"/>
          <p:cNvSpPr txBox="1"/>
          <p:nvPr/>
        </p:nvSpPr>
        <p:spPr>
          <a:xfrm>
            <a:off x="655006" y="3315176"/>
            <a:ext cx="4785998" cy="557527"/>
          </a:xfrm>
          <a:prstGeom prst="rect">
            <a:avLst/>
          </a:prstGeom>
        </p:spPr>
        <p:txBody>
          <a:bodyPr lIns="0" tIns="0" rIns="0" bIns="0" rtlCol="0" anchor="t">
            <a:spAutoFit/>
          </a:bodyPr>
          <a:lstStyle/>
          <a:p>
            <a:pPr algn="l">
              <a:lnSpc>
                <a:spcPts val="1799"/>
              </a:lnSpc>
            </a:pPr>
            <a:r>
              <a:rPr lang="en-US" sz="1132">
                <a:solidFill>
                  <a:srgbClr val="384653"/>
                </a:solidFill>
                <a:latin typeface="Montserrat"/>
                <a:ea typeface="Montserrat"/>
                <a:cs typeface="Montserrat"/>
                <a:sym typeface="Montserrat"/>
              </a:rPr>
              <a:t>Ideal für Büroarbeit, Gaming, Multimedia und breite Anwendungsbereiche</a:t>
            </a:r>
          </a:p>
        </p:txBody>
      </p:sp>
      <p:sp>
        <p:nvSpPr>
          <p:cNvPr id="18" name="TextBox 18"/>
          <p:cNvSpPr txBox="1"/>
          <p:nvPr/>
        </p:nvSpPr>
        <p:spPr>
          <a:xfrm>
            <a:off x="505539" y="4290936"/>
            <a:ext cx="1900476" cy="275587"/>
          </a:xfrm>
          <a:prstGeom prst="rect">
            <a:avLst/>
          </a:prstGeom>
        </p:spPr>
        <p:txBody>
          <a:bodyPr lIns="0" tIns="0" rIns="0" bIns="0" rtlCol="0" anchor="t">
            <a:spAutoFit/>
          </a:bodyPr>
          <a:lstStyle/>
          <a:p>
            <a:pPr algn="l">
              <a:lnSpc>
                <a:spcPts val="1866"/>
              </a:lnSpc>
            </a:pPr>
            <a:r>
              <a:rPr lang="en-US" sz="1466" b="1">
                <a:solidFill>
                  <a:srgbClr val="2E3C4E"/>
                </a:solidFill>
                <a:latin typeface="Barlow Bold"/>
                <a:ea typeface="Barlow Bold"/>
                <a:cs typeface="Barlow Bold"/>
                <a:sym typeface="Barlow Bold"/>
              </a:rPr>
              <a:t>Vorteile</a:t>
            </a:r>
          </a:p>
        </p:txBody>
      </p:sp>
      <p:sp>
        <p:nvSpPr>
          <p:cNvPr id="19" name="TextBox 19"/>
          <p:cNvSpPr txBox="1"/>
          <p:nvPr/>
        </p:nvSpPr>
        <p:spPr>
          <a:xfrm>
            <a:off x="505539" y="4615653"/>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Moderne Benutzeroberfläche in Windows 10 und 11</a:t>
            </a:r>
          </a:p>
        </p:txBody>
      </p:sp>
      <p:sp>
        <p:nvSpPr>
          <p:cNvPr id="20" name="TextBox 20"/>
          <p:cNvSpPr txBox="1"/>
          <p:nvPr/>
        </p:nvSpPr>
        <p:spPr>
          <a:xfrm>
            <a:off x="505539" y="5128422"/>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Nahtlose Integration mit Tablets und Smartphones</a:t>
            </a:r>
          </a:p>
        </p:txBody>
      </p:sp>
      <p:sp>
        <p:nvSpPr>
          <p:cNvPr id="21" name="TextBox 21"/>
          <p:cNvSpPr txBox="1"/>
          <p:nvPr/>
        </p:nvSpPr>
        <p:spPr>
          <a:xfrm>
            <a:off x="505539" y="5641181"/>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Riesige Software-Bibliothek verfügbar</a:t>
            </a:r>
          </a:p>
        </p:txBody>
      </p:sp>
      <p:sp>
        <p:nvSpPr>
          <p:cNvPr id="22" name="TextBox 22"/>
          <p:cNvSpPr txBox="1"/>
          <p:nvPr/>
        </p:nvSpPr>
        <p:spPr>
          <a:xfrm>
            <a:off x="505539" y="6153941"/>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Starke Gaming-Unterstützung</a:t>
            </a:r>
          </a:p>
        </p:txBody>
      </p:sp>
      <p:sp>
        <p:nvSpPr>
          <p:cNvPr id="23" name="TextBox 23"/>
          <p:cNvSpPr txBox="1"/>
          <p:nvPr/>
        </p:nvSpPr>
        <p:spPr>
          <a:xfrm>
            <a:off x="3229289" y="4290936"/>
            <a:ext cx="1900476" cy="275587"/>
          </a:xfrm>
          <a:prstGeom prst="rect">
            <a:avLst/>
          </a:prstGeom>
        </p:spPr>
        <p:txBody>
          <a:bodyPr lIns="0" tIns="0" rIns="0" bIns="0" rtlCol="0" anchor="t">
            <a:spAutoFit/>
          </a:bodyPr>
          <a:lstStyle/>
          <a:p>
            <a:pPr algn="l">
              <a:lnSpc>
                <a:spcPts val="1866"/>
              </a:lnSpc>
            </a:pPr>
            <a:r>
              <a:rPr lang="en-US" sz="1466" b="1">
                <a:solidFill>
                  <a:srgbClr val="2E3C4E"/>
                </a:solidFill>
                <a:latin typeface="Barlow Bold"/>
                <a:ea typeface="Barlow Bold"/>
                <a:cs typeface="Barlow Bold"/>
                <a:sym typeface="Barlow Bold"/>
              </a:rPr>
              <a:t>Nachteile</a:t>
            </a:r>
          </a:p>
        </p:txBody>
      </p:sp>
      <p:sp>
        <p:nvSpPr>
          <p:cNvPr id="24" name="TextBox 24"/>
          <p:cNvSpPr txBox="1"/>
          <p:nvPr/>
        </p:nvSpPr>
        <p:spPr>
          <a:xfrm>
            <a:off x="3229289" y="4615653"/>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Höhere Angriffsfläche für Viren und Malware</a:t>
            </a:r>
          </a:p>
        </p:txBody>
      </p:sp>
      <p:sp>
        <p:nvSpPr>
          <p:cNvPr id="25" name="TextBox 25"/>
          <p:cNvSpPr txBox="1"/>
          <p:nvPr/>
        </p:nvSpPr>
        <p:spPr>
          <a:xfrm>
            <a:off x="3229289" y="5128422"/>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Kostenpflichtige Lizenz erforderlich</a:t>
            </a:r>
          </a:p>
        </p:txBody>
      </p:sp>
      <p:sp>
        <p:nvSpPr>
          <p:cNvPr id="26" name="TextBox 26"/>
          <p:cNvSpPr txBox="1"/>
          <p:nvPr/>
        </p:nvSpPr>
        <p:spPr>
          <a:xfrm>
            <a:off x="3229289" y="5641181"/>
            <a:ext cx="2366248" cy="557527"/>
          </a:xfrm>
          <a:prstGeom prst="rect">
            <a:avLst/>
          </a:prstGeom>
        </p:spPr>
        <p:txBody>
          <a:bodyPr lIns="0" tIns="0" rIns="0" bIns="0" rtlCol="0" anchor="t">
            <a:spAutoFit/>
          </a:bodyPr>
          <a:lstStyle/>
          <a:p>
            <a:pPr marL="182275" lvl="2" indent="-60758" algn="l">
              <a:lnSpc>
                <a:spcPts val="1799"/>
              </a:lnSpc>
              <a:buFont typeface="Arial"/>
              <a:buChar char="⚬"/>
            </a:pPr>
            <a:r>
              <a:rPr lang="en-US" sz="1132">
                <a:solidFill>
                  <a:srgbClr val="384653"/>
                </a:solidFill>
                <a:latin typeface="Montserrat"/>
                <a:ea typeface="Montserrat"/>
                <a:cs typeface="Montserrat"/>
                <a:sym typeface="Montserrat"/>
              </a:rPr>
              <a:t>Regelmäßige Updates können störend sein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grpSp>
        <p:nvGrpSpPr>
          <p:cNvPr id="6" name="Group 6"/>
          <p:cNvGrpSpPr/>
          <p:nvPr/>
        </p:nvGrpSpPr>
        <p:grpSpPr>
          <a:xfrm>
            <a:off x="0" y="0"/>
            <a:ext cx="9753600" cy="1876187"/>
            <a:chOff x="0" y="0"/>
            <a:chExt cx="13004800" cy="2501582"/>
          </a:xfrm>
        </p:grpSpPr>
        <p:sp>
          <p:nvSpPr>
            <p:cNvPr id="7" name="Freeform 7" descr="preencoded.png"/>
            <p:cNvSpPr/>
            <p:nvPr/>
          </p:nvSpPr>
          <p:spPr>
            <a:xfrm>
              <a:off x="0" y="0"/>
              <a:ext cx="13004800" cy="2501646"/>
            </a:xfrm>
            <a:custGeom>
              <a:avLst/>
              <a:gdLst/>
              <a:ahLst/>
              <a:cxnLst/>
              <a:rect l="l" t="t" r="r" b="b"/>
              <a:pathLst>
                <a:path w="13004800" h="2501646">
                  <a:moveTo>
                    <a:pt x="0" y="0"/>
                  </a:moveTo>
                  <a:lnTo>
                    <a:pt x="13004800" y="0"/>
                  </a:lnTo>
                  <a:lnTo>
                    <a:pt x="13004800" y="2501646"/>
                  </a:lnTo>
                  <a:lnTo>
                    <a:pt x="0" y="2501646"/>
                  </a:lnTo>
                  <a:lnTo>
                    <a:pt x="0" y="0"/>
                  </a:lnTo>
                  <a:close/>
                </a:path>
              </a:pathLst>
            </a:custGeom>
            <a:blipFill>
              <a:blip r:embed="rId4"/>
              <a:stretch>
                <a:fillRect t="-90" b="-88"/>
              </a:stretch>
            </a:blipFill>
          </p:spPr>
        </p:sp>
      </p:grpSp>
      <p:sp>
        <p:nvSpPr>
          <p:cNvPr id="8" name="TextBox 8"/>
          <p:cNvSpPr txBox="1"/>
          <p:nvPr/>
        </p:nvSpPr>
        <p:spPr>
          <a:xfrm>
            <a:off x="500301" y="2141858"/>
            <a:ext cx="5152311" cy="508235"/>
          </a:xfrm>
          <a:prstGeom prst="rect">
            <a:avLst/>
          </a:prstGeom>
        </p:spPr>
        <p:txBody>
          <a:bodyPr lIns="0" tIns="0" rIns="0" bIns="0" rtlCol="0" anchor="t">
            <a:spAutoFit/>
          </a:bodyPr>
          <a:lstStyle/>
          <a:p>
            <a:pPr algn="l">
              <a:lnSpc>
                <a:spcPts val="3699"/>
              </a:lnSpc>
            </a:pPr>
            <a:r>
              <a:rPr lang="en-US" sz="2933" b="1">
                <a:solidFill>
                  <a:srgbClr val="2E3C4E"/>
                </a:solidFill>
                <a:latin typeface="Barlow Bold"/>
                <a:ea typeface="Barlow Bold"/>
                <a:cs typeface="Barlow Bold"/>
                <a:sym typeface="Barlow Bold"/>
              </a:rPr>
              <a:t>macOS – Das Apple-Ökosystem</a:t>
            </a:r>
          </a:p>
        </p:txBody>
      </p:sp>
      <p:sp>
        <p:nvSpPr>
          <p:cNvPr id="9" name="Freeform 9"/>
          <p:cNvSpPr/>
          <p:nvPr/>
        </p:nvSpPr>
        <p:spPr>
          <a:xfrm>
            <a:off x="485375" y="2849566"/>
            <a:ext cx="2852261" cy="1591818"/>
          </a:xfrm>
          <a:custGeom>
            <a:avLst/>
            <a:gdLst/>
            <a:ahLst/>
            <a:cxnLst/>
            <a:rect l="l" t="t" r="r" b="b"/>
            <a:pathLst>
              <a:path w="2852261" h="1591818">
                <a:moveTo>
                  <a:pt x="0" y="0"/>
                </a:moveTo>
                <a:lnTo>
                  <a:pt x="2852261" y="0"/>
                </a:lnTo>
                <a:lnTo>
                  <a:pt x="2852261" y="1591818"/>
                </a:lnTo>
                <a:lnTo>
                  <a:pt x="0" y="1591818"/>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0" name="Freeform 10"/>
          <p:cNvSpPr/>
          <p:nvPr/>
        </p:nvSpPr>
        <p:spPr>
          <a:xfrm>
            <a:off x="475221" y="2859719"/>
            <a:ext cx="90773" cy="1571530"/>
          </a:xfrm>
          <a:custGeom>
            <a:avLst/>
            <a:gdLst/>
            <a:ahLst/>
            <a:cxnLst/>
            <a:rect l="l" t="t" r="r" b="b"/>
            <a:pathLst>
              <a:path w="90773" h="1571530">
                <a:moveTo>
                  <a:pt x="0" y="0"/>
                </a:moveTo>
                <a:lnTo>
                  <a:pt x="90774" y="0"/>
                </a:lnTo>
                <a:lnTo>
                  <a:pt x="90774" y="1571530"/>
                </a:lnTo>
                <a:lnTo>
                  <a:pt x="0" y="1571530"/>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1" name="TextBox 11"/>
          <p:cNvSpPr txBox="1"/>
          <p:nvPr/>
        </p:nvSpPr>
        <p:spPr>
          <a:xfrm>
            <a:off x="724452" y="2989583"/>
            <a:ext cx="1880949" cy="273206"/>
          </a:xfrm>
          <a:prstGeom prst="rect">
            <a:avLst/>
          </a:prstGeom>
        </p:spPr>
        <p:txBody>
          <a:bodyPr lIns="0" tIns="0" rIns="0" bIns="0" rtlCol="0" anchor="t">
            <a:spAutoFit/>
          </a:bodyPr>
          <a:lstStyle/>
          <a:p>
            <a:pPr algn="l">
              <a:lnSpc>
                <a:spcPts val="1833"/>
              </a:lnSpc>
            </a:pPr>
            <a:r>
              <a:rPr lang="en-US" sz="1466" b="1">
                <a:solidFill>
                  <a:srgbClr val="384653"/>
                </a:solidFill>
                <a:latin typeface="Barlow Bold"/>
                <a:ea typeface="Barlow Bold"/>
                <a:cs typeface="Barlow Bold"/>
                <a:sym typeface="Barlow Bold"/>
              </a:rPr>
              <a:t>Design &amp; Bedienung</a:t>
            </a:r>
          </a:p>
        </p:txBody>
      </p:sp>
      <p:sp>
        <p:nvSpPr>
          <p:cNvPr id="12" name="TextBox 12"/>
          <p:cNvSpPr txBox="1"/>
          <p:nvPr/>
        </p:nvSpPr>
        <p:spPr>
          <a:xfrm>
            <a:off x="724452" y="3234214"/>
            <a:ext cx="2435066" cy="1029014"/>
          </a:xfrm>
          <a:prstGeom prst="rect">
            <a:avLst/>
          </a:prstGeom>
        </p:spPr>
        <p:txBody>
          <a:bodyPr lIns="0" tIns="0" rIns="0" bIns="0" rtlCol="0" anchor="t">
            <a:spAutoFit/>
          </a:bodyPr>
          <a:lstStyle/>
          <a:p>
            <a:pPr algn="l">
              <a:lnSpc>
                <a:spcPts val="1800"/>
              </a:lnSpc>
            </a:pPr>
            <a:r>
              <a:rPr lang="en-US" sz="1100">
                <a:solidFill>
                  <a:srgbClr val="384653"/>
                </a:solidFill>
                <a:latin typeface="Montserrat"/>
                <a:ea typeface="Montserrat"/>
                <a:cs typeface="Montserrat"/>
                <a:sym typeface="Montserrat"/>
              </a:rPr>
              <a:t>Bekannt für elegantes Design und intuitive, einfache Bedienung – Apple-Qualität auf höchstem Niveau</a:t>
            </a:r>
          </a:p>
        </p:txBody>
      </p:sp>
      <p:sp>
        <p:nvSpPr>
          <p:cNvPr id="13" name="Freeform 13"/>
          <p:cNvSpPr/>
          <p:nvPr/>
        </p:nvSpPr>
        <p:spPr>
          <a:xfrm>
            <a:off x="3450669" y="2849566"/>
            <a:ext cx="2852261" cy="1591818"/>
          </a:xfrm>
          <a:custGeom>
            <a:avLst/>
            <a:gdLst/>
            <a:ahLst/>
            <a:cxnLst/>
            <a:rect l="l" t="t" r="r" b="b"/>
            <a:pathLst>
              <a:path w="2852261" h="1591818">
                <a:moveTo>
                  <a:pt x="0" y="0"/>
                </a:moveTo>
                <a:lnTo>
                  <a:pt x="2852262" y="0"/>
                </a:lnTo>
                <a:lnTo>
                  <a:pt x="2852262" y="1591818"/>
                </a:lnTo>
                <a:lnTo>
                  <a:pt x="0" y="1591818"/>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4" name="Freeform 14"/>
          <p:cNvSpPr/>
          <p:nvPr/>
        </p:nvSpPr>
        <p:spPr>
          <a:xfrm>
            <a:off x="3440506" y="2859719"/>
            <a:ext cx="90773" cy="1571530"/>
          </a:xfrm>
          <a:custGeom>
            <a:avLst/>
            <a:gdLst/>
            <a:ahLst/>
            <a:cxnLst/>
            <a:rect l="l" t="t" r="r" b="b"/>
            <a:pathLst>
              <a:path w="90773" h="1571530">
                <a:moveTo>
                  <a:pt x="0" y="0"/>
                </a:moveTo>
                <a:lnTo>
                  <a:pt x="90773" y="0"/>
                </a:lnTo>
                <a:lnTo>
                  <a:pt x="90773" y="1571530"/>
                </a:lnTo>
                <a:lnTo>
                  <a:pt x="0" y="1571530"/>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3689747" y="2989583"/>
            <a:ext cx="1880949" cy="273206"/>
          </a:xfrm>
          <a:prstGeom prst="rect">
            <a:avLst/>
          </a:prstGeom>
        </p:spPr>
        <p:txBody>
          <a:bodyPr lIns="0" tIns="0" rIns="0" bIns="0" rtlCol="0" anchor="t">
            <a:spAutoFit/>
          </a:bodyPr>
          <a:lstStyle/>
          <a:p>
            <a:pPr algn="l">
              <a:lnSpc>
                <a:spcPts val="1833"/>
              </a:lnSpc>
            </a:pPr>
            <a:r>
              <a:rPr lang="en-US" sz="1466" b="1">
                <a:solidFill>
                  <a:srgbClr val="384653"/>
                </a:solidFill>
                <a:latin typeface="Barlow Bold"/>
                <a:ea typeface="Barlow Bold"/>
                <a:cs typeface="Barlow Bold"/>
                <a:sym typeface="Barlow Bold"/>
              </a:rPr>
              <a:t>Integration</a:t>
            </a:r>
          </a:p>
        </p:txBody>
      </p:sp>
      <p:sp>
        <p:nvSpPr>
          <p:cNvPr id="16" name="TextBox 16"/>
          <p:cNvSpPr txBox="1"/>
          <p:nvPr/>
        </p:nvSpPr>
        <p:spPr>
          <a:xfrm>
            <a:off x="3689747" y="3234214"/>
            <a:ext cx="2435066" cy="1029014"/>
          </a:xfrm>
          <a:prstGeom prst="rect">
            <a:avLst/>
          </a:prstGeom>
        </p:spPr>
        <p:txBody>
          <a:bodyPr lIns="0" tIns="0" rIns="0" bIns="0" rtlCol="0" anchor="t">
            <a:spAutoFit/>
          </a:bodyPr>
          <a:lstStyle/>
          <a:p>
            <a:pPr algn="l">
              <a:lnSpc>
                <a:spcPts val="1800"/>
              </a:lnSpc>
            </a:pPr>
            <a:r>
              <a:rPr lang="en-US" sz="1100">
                <a:solidFill>
                  <a:srgbClr val="384653"/>
                </a:solidFill>
                <a:latin typeface="Montserrat"/>
                <a:ea typeface="Montserrat"/>
                <a:cs typeface="Montserrat"/>
                <a:sym typeface="Montserrat"/>
              </a:rPr>
              <a:t>Perfekte Synchronisation mit iPhone, iPad und anderen Apple-Geräten. Nahtloses Arbeiten über alle Geräte hinweg.</a:t>
            </a:r>
          </a:p>
        </p:txBody>
      </p:sp>
      <p:sp>
        <p:nvSpPr>
          <p:cNvPr id="17" name="Freeform 17"/>
          <p:cNvSpPr/>
          <p:nvPr/>
        </p:nvSpPr>
        <p:spPr>
          <a:xfrm>
            <a:off x="6415964" y="2849566"/>
            <a:ext cx="2852261" cy="1591818"/>
          </a:xfrm>
          <a:custGeom>
            <a:avLst/>
            <a:gdLst/>
            <a:ahLst/>
            <a:cxnLst/>
            <a:rect l="l" t="t" r="r" b="b"/>
            <a:pathLst>
              <a:path w="2852261" h="1591818">
                <a:moveTo>
                  <a:pt x="0" y="0"/>
                </a:moveTo>
                <a:lnTo>
                  <a:pt x="2852261" y="0"/>
                </a:lnTo>
                <a:lnTo>
                  <a:pt x="2852261" y="1591818"/>
                </a:lnTo>
                <a:lnTo>
                  <a:pt x="0" y="1591818"/>
                </a:lnTo>
                <a:lnTo>
                  <a:pt x="0" y="0"/>
                </a:lnTo>
                <a:close/>
              </a:path>
            </a:pathLst>
          </a:custGeom>
          <a:blipFill>
            <a:blip>
              <a:extLst>
                <a:ext uri="{96DAC541-7B7A-43D3-8B79-37D633B846F1}">
                  <asvg:svgBlip xmlns:asvg="http://schemas.microsoft.com/office/drawing/2016/SVG/main" r:embed="rId5"/>
                </a:ext>
              </a:extLst>
            </a:blip>
            <a:stretch>
              <a:fillRect/>
            </a:stretch>
          </a:blipFill>
        </p:spPr>
      </p:sp>
      <p:sp>
        <p:nvSpPr>
          <p:cNvPr id="18" name="Freeform 18"/>
          <p:cNvSpPr/>
          <p:nvPr/>
        </p:nvSpPr>
        <p:spPr>
          <a:xfrm>
            <a:off x="6405801" y="2859719"/>
            <a:ext cx="90773" cy="1571530"/>
          </a:xfrm>
          <a:custGeom>
            <a:avLst/>
            <a:gdLst/>
            <a:ahLst/>
            <a:cxnLst/>
            <a:rect l="l" t="t" r="r" b="b"/>
            <a:pathLst>
              <a:path w="90773" h="1571530">
                <a:moveTo>
                  <a:pt x="0" y="0"/>
                </a:moveTo>
                <a:lnTo>
                  <a:pt x="90773" y="0"/>
                </a:lnTo>
                <a:lnTo>
                  <a:pt x="90773" y="1571530"/>
                </a:lnTo>
                <a:lnTo>
                  <a:pt x="0" y="1571530"/>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9" name="TextBox 19"/>
          <p:cNvSpPr txBox="1"/>
          <p:nvPr/>
        </p:nvSpPr>
        <p:spPr>
          <a:xfrm>
            <a:off x="6655041" y="2989583"/>
            <a:ext cx="1880949" cy="273206"/>
          </a:xfrm>
          <a:prstGeom prst="rect">
            <a:avLst/>
          </a:prstGeom>
        </p:spPr>
        <p:txBody>
          <a:bodyPr lIns="0" tIns="0" rIns="0" bIns="0" rtlCol="0" anchor="t">
            <a:spAutoFit/>
          </a:bodyPr>
          <a:lstStyle/>
          <a:p>
            <a:pPr algn="l">
              <a:lnSpc>
                <a:spcPts val="1833"/>
              </a:lnSpc>
            </a:pPr>
            <a:r>
              <a:rPr lang="en-US" sz="1466" b="1">
                <a:solidFill>
                  <a:srgbClr val="384653"/>
                </a:solidFill>
                <a:latin typeface="Barlow Bold"/>
                <a:ea typeface="Barlow Bold"/>
                <a:cs typeface="Barlow Bold"/>
                <a:sym typeface="Barlow Bold"/>
              </a:rPr>
              <a:t>Sicherheit</a:t>
            </a:r>
          </a:p>
        </p:txBody>
      </p:sp>
      <p:sp>
        <p:nvSpPr>
          <p:cNvPr id="20" name="TextBox 20"/>
          <p:cNvSpPr txBox="1"/>
          <p:nvPr/>
        </p:nvSpPr>
        <p:spPr>
          <a:xfrm>
            <a:off x="6655041" y="3234214"/>
            <a:ext cx="2435066" cy="800338"/>
          </a:xfrm>
          <a:prstGeom prst="rect">
            <a:avLst/>
          </a:prstGeom>
        </p:spPr>
        <p:txBody>
          <a:bodyPr lIns="0" tIns="0" rIns="0" bIns="0" rtlCol="0" anchor="t">
            <a:spAutoFit/>
          </a:bodyPr>
          <a:lstStyle/>
          <a:p>
            <a:pPr algn="l">
              <a:lnSpc>
                <a:spcPts val="1800"/>
              </a:lnSpc>
            </a:pPr>
            <a:r>
              <a:rPr lang="en-US" sz="1100">
                <a:solidFill>
                  <a:srgbClr val="384653"/>
                </a:solidFill>
                <a:latin typeface="Montserrat"/>
                <a:ea typeface="Montserrat"/>
                <a:cs typeface="Montserrat"/>
                <a:sym typeface="Montserrat"/>
              </a:rPr>
              <a:t>Automatische Speicherreinigung und höchste Datenschutz-Standards im Fokus</a:t>
            </a:r>
          </a:p>
        </p:txBody>
      </p:sp>
      <p:sp>
        <p:nvSpPr>
          <p:cNvPr id="21" name="TextBox 21"/>
          <p:cNvSpPr txBox="1"/>
          <p:nvPr/>
        </p:nvSpPr>
        <p:spPr>
          <a:xfrm>
            <a:off x="500301" y="4692015"/>
            <a:ext cx="1880949" cy="273206"/>
          </a:xfrm>
          <a:prstGeom prst="rect">
            <a:avLst/>
          </a:prstGeom>
        </p:spPr>
        <p:txBody>
          <a:bodyPr lIns="0" tIns="0" rIns="0" bIns="0" rtlCol="0" anchor="t">
            <a:spAutoFit/>
          </a:bodyPr>
          <a:lstStyle/>
          <a:p>
            <a:pPr algn="l">
              <a:lnSpc>
                <a:spcPts val="1833"/>
              </a:lnSpc>
            </a:pPr>
            <a:r>
              <a:rPr lang="en-US" sz="1466" b="1">
                <a:solidFill>
                  <a:srgbClr val="2E3C4E"/>
                </a:solidFill>
                <a:latin typeface="Barlow Bold"/>
                <a:ea typeface="Barlow Bold"/>
                <a:cs typeface="Barlow Bold"/>
                <a:sym typeface="Barlow Bold"/>
              </a:rPr>
              <a:t>Marktposition</a:t>
            </a:r>
          </a:p>
        </p:txBody>
      </p:sp>
      <p:sp>
        <p:nvSpPr>
          <p:cNvPr id="22" name="TextBox 22"/>
          <p:cNvSpPr txBox="1"/>
          <p:nvPr/>
        </p:nvSpPr>
        <p:spPr>
          <a:xfrm>
            <a:off x="500301" y="4993796"/>
            <a:ext cx="4657173" cy="571662"/>
          </a:xfrm>
          <a:prstGeom prst="rect">
            <a:avLst/>
          </a:prstGeom>
        </p:spPr>
        <p:txBody>
          <a:bodyPr lIns="0" tIns="0" rIns="0" bIns="0" rtlCol="0" anchor="t">
            <a:spAutoFit/>
          </a:bodyPr>
          <a:lstStyle/>
          <a:p>
            <a:pPr algn="l">
              <a:lnSpc>
                <a:spcPts val="1800"/>
              </a:lnSpc>
            </a:pPr>
            <a:r>
              <a:rPr lang="en-US" sz="1100">
                <a:solidFill>
                  <a:srgbClr val="384653"/>
                </a:solidFill>
                <a:latin typeface="Montserrat"/>
                <a:ea typeface="Montserrat"/>
                <a:cs typeface="Montserrat"/>
                <a:sym typeface="Montserrat"/>
              </a:rPr>
              <a:t>Marktanteil ca. 9 % (2025), aber stark wachsend in kreativen Branchen und bei Professionals.</a:t>
            </a:r>
          </a:p>
        </p:txBody>
      </p:sp>
      <p:sp>
        <p:nvSpPr>
          <p:cNvPr id="23" name="TextBox 23"/>
          <p:cNvSpPr txBox="1"/>
          <p:nvPr/>
        </p:nvSpPr>
        <p:spPr>
          <a:xfrm>
            <a:off x="500301" y="5670232"/>
            <a:ext cx="1880949" cy="273206"/>
          </a:xfrm>
          <a:prstGeom prst="rect">
            <a:avLst/>
          </a:prstGeom>
        </p:spPr>
        <p:txBody>
          <a:bodyPr lIns="0" tIns="0" rIns="0" bIns="0" rtlCol="0" anchor="t">
            <a:spAutoFit/>
          </a:bodyPr>
          <a:lstStyle/>
          <a:p>
            <a:pPr algn="l">
              <a:lnSpc>
                <a:spcPts val="1833"/>
              </a:lnSpc>
            </a:pPr>
            <a:r>
              <a:rPr lang="en-US" sz="1466" b="1">
                <a:solidFill>
                  <a:srgbClr val="2E3C4E"/>
                </a:solidFill>
                <a:latin typeface="Barlow Bold"/>
                <a:ea typeface="Barlow Bold"/>
                <a:cs typeface="Barlow Bold"/>
                <a:sym typeface="Barlow Bold"/>
              </a:rPr>
              <a:t>Besonderheiten</a:t>
            </a:r>
          </a:p>
        </p:txBody>
      </p:sp>
      <p:sp>
        <p:nvSpPr>
          <p:cNvPr id="24" name="TextBox 24"/>
          <p:cNvSpPr txBox="1"/>
          <p:nvPr/>
        </p:nvSpPr>
        <p:spPr>
          <a:xfrm>
            <a:off x="500301" y="5972013"/>
            <a:ext cx="4657173" cy="342976"/>
          </a:xfrm>
          <a:prstGeom prst="rect">
            <a:avLst/>
          </a:prstGeom>
        </p:spPr>
        <p:txBody>
          <a:bodyPr lIns="0" tIns="0" rIns="0" bIns="0" rtlCol="0" anchor="t">
            <a:spAutoFit/>
          </a:bodyPr>
          <a:lstStyle/>
          <a:p>
            <a:pPr marL="176954" lvl="2" indent="-58985" algn="l">
              <a:lnSpc>
                <a:spcPts val="1800"/>
              </a:lnSpc>
              <a:buFont typeface="Arial"/>
              <a:buChar char="⚬"/>
            </a:pPr>
            <a:r>
              <a:rPr lang="en-US" sz="1100">
                <a:solidFill>
                  <a:srgbClr val="384653"/>
                </a:solidFill>
                <a:latin typeface="Montserrat"/>
                <a:ea typeface="Montserrat"/>
                <a:cs typeface="Montserrat"/>
                <a:sym typeface="Montserrat"/>
              </a:rPr>
              <a:t>Exzellenter Kundenservice und Support</a:t>
            </a:r>
          </a:p>
        </p:txBody>
      </p:sp>
      <p:sp>
        <p:nvSpPr>
          <p:cNvPr id="25" name="TextBox 25"/>
          <p:cNvSpPr txBox="1"/>
          <p:nvPr/>
        </p:nvSpPr>
        <p:spPr>
          <a:xfrm>
            <a:off x="500301" y="6250705"/>
            <a:ext cx="4657173" cy="342976"/>
          </a:xfrm>
          <a:prstGeom prst="rect">
            <a:avLst/>
          </a:prstGeom>
        </p:spPr>
        <p:txBody>
          <a:bodyPr lIns="0" tIns="0" rIns="0" bIns="0" rtlCol="0" anchor="t">
            <a:spAutoFit/>
          </a:bodyPr>
          <a:lstStyle/>
          <a:p>
            <a:pPr marL="176954" lvl="2" indent="-58985" algn="l">
              <a:lnSpc>
                <a:spcPts val="1800"/>
              </a:lnSpc>
              <a:buFont typeface="Arial"/>
              <a:buChar char="⚬"/>
            </a:pPr>
            <a:r>
              <a:rPr lang="en-US" sz="1100">
                <a:solidFill>
                  <a:srgbClr val="384653"/>
                </a:solidFill>
                <a:latin typeface="Montserrat"/>
                <a:ea typeface="Montserrat"/>
                <a:cs typeface="Montserrat"/>
                <a:sym typeface="Montserrat"/>
              </a:rPr>
              <a:t>Optimiert für kreative Arbeit (Video, Musik, Design)</a:t>
            </a:r>
          </a:p>
        </p:txBody>
      </p:sp>
      <p:sp>
        <p:nvSpPr>
          <p:cNvPr id="26" name="TextBox 26"/>
          <p:cNvSpPr txBox="1"/>
          <p:nvPr/>
        </p:nvSpPr>
        <p:spPr>
          <a:xfrm>
            <a:off x="500301" y="6529388"/>
            <a:ext cx="4657173" cy="342976"/>
          </a:xfrm>
          <a:prstGeom prst="rect">
            <a:avLst/>
          </a:prstGeom>
        </p:spPr>
        <p:txBody>
          <a:bodyPr lIns="0" tIns="0" rIns="0" bIns="0" rtlCol="0" anchor="t">
            <a:spAutoFit/>
          </a:bodyPr>
          <a:lstStyle/>
          <a:p>
            <a:pPr marL="176954" lvl="2" indent="-58985" algn="l">
              <a:lnSpc>
                <a:spcPts val="1800"/>
              </a:lnSpc>
              <a:buFont typeface="Arial"/>
              <a:buChar char="⚬"/>
            </a:pPr>
            <a:r>
              <a:rPr lang="en-US" sz="1100">
                <a:solidFill>
                  <a:srgbClr val="384653"/>
                </a:solidFill>
                <a:latin typeface="Montserrat"/>
                <a:ea typeface="Montserrat"/>
                <a:cs typeface="Montserrat"/>
                <a:sym typeface="Montserrat"/>
              </a:rPr>
              <a:t>Sehr stabile Performance</a:t>
            </a:r>
          </a:p>
        </p:txBody>
      </p:sp>
      <p:sp>
        <p:nvSpPr>
          <p:cNvPr id="27" name="TextBox 27"/>
          <p:cNvSpPr txBox="1"/>
          <p:nvPr/>
        </p:nvSpPr>
        <p:spPr>
          <a:xfrm>
            <a:off x="5511327" y="4692015"/>
            <a:ext cx="1880949" cy="273206"/>
          </a:xfrm>
          <a:prstGeom prst="rect">
            <a:avLst/>
          </a:prstGeom>
        </p:spPr>
        <p:txBody>
          <a:bodyPr lIns="0" tIns="0" rIns="0" bIns="0" rtlCol="0" anchor="t">
            <a:spAutoFit/>
          </a:bodyPr>
          <a:lstStyle/>
          <a:p>
            <a:pPr algn="l">
              <a:lnSpc>
                <a:spcPts val="1833"/>
              </a:lnSpc>
            </a:pPr>
            <a:r>
              <a:rPr lang="en-US" sz="1466" b="1">
                <a:solidFill>
                  <a:srgbClr val="2E3C4E"/>
                </a:solidFill>
                <a:latin typeface="Barlow Bold"/>
                <a:ea typeface="Barlow Bold"/>
                <a:cs typeface="Barlow Bold"/>
                <a:sym typeface="Barlow Bold"/>
              </a:rPr>
              <a:t>Einschränkungen</a:t>
            </a:r>
          </a:p>
        </p:txBody>
      </p:sp>
      <p:sp>
        <p:nvSpPr>
          <p:cNvPr id="28" name="TextBox 28"/>
          <p:cNvSpPr txBox="1"/>
          <p:nvPr/>
        </p:nvSpPr>
        <p:spPr>
          <a:xfrm>
            <a:off x="5511327" y="4993796"/>
            <a:ext cx="3746973" cy="800338"/>
          </a:xfrm>
          <a:prstGeom prst="rect">
            <a:avLst/>
          </a:prstGeom>
        </p:spPr>
        <p:txBody>
          <a:bodyPr lIns="0" tIns="0" rIns="0" bIns="0" rtlCol="0" anchor="t">
            <a:spAutoFit/>
          </a:bodyPr>
          <a:lstStyle/>
          <a:p>
            <a:pPr algn="l">
              <a:lnSpc>
                <a:spcPts val="1800"/>
              </a:lnSpc>
            </a:pPr>
            <a:r>
              <a:rPr lang="en-US" sz="1100">
                <a:solidFill>
                  <a:srgbClr val="384653"/>
                </a:solidFill>
                <a:latin typeface="Montserrat"/>
                <a:ea typeface="Montserrat"/>
                <a:cs typeface="Montserrat"/>
                <a:sym typeface="Montserrat"/>
              </a:rPr>
              <a:t>Eingeschränkte Programmvielfalt im Vergleich zu Windows. Läuft ausschließlich auf Apple-Hardware – keine Flexibilität bei der Gerätewahl.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grpSp>
        <p:nvGrpSpPr>
          <p:cNvPr id="6" name="Group 6"/>
          <p:cNvGrpSpPr/>
          <p:nvPr/>
        </p:nvGrpSpPr>
        <p:grpSpPr>
          <a:xfrm>
            <a:off x="0" y="-4762"/>
            <a:ext cx="3840480" cy="7315200"/>
            <a:chOff x="0" y="0"/>
            <a:chExt cx="5120640" cy="9753600"/>
          </a:xfrm>
        </p:grpSpPr>
        <p:sp>
          <p:nvSpPr>
            <p:cNvPr id="7" name="Freeform 7" descr="preencoded.png"/>
            <p:cNvSpPr/>
            <p:nvPr/>
          </p:nvSpPr>
          <p:spPr>
            <a:xfrm>
              <a:off x="0" y="0"/>
              <a:ext cx="5120640" cy="9753600"/>
            </a:xfrm>
            <a:custGeom>
              <a:avLst/>
              <a:gdLst/>
              <a:ahLst/>
              <a:cxnLst/>
              <a:rect l="l" t="t" r="r" b="b"/>
              <a:pathLst>
                <a:path w="5120640" h="9753600">
                  <a:moveTo>
                    <a:pt x="0" y="0"/>
                  </a:moveTo>
                  <a:lnTo>
                    <a:pt x="5120640" y="0"/>
                  </a:lnTo>
                  <a:lnTo>
                    <a:pt x="5120640" y="9753600"/>
                  </a:lnTo>
                  <a:lnTo>
                    <a:pt x="0" y="9753600"/>
                  </a:lnTo>
                  <a:lnTo>
                    <a:pt x="0" y="0"/>
                  </a:lnTo>
                  <a:close/>
                </a:path>
              </a:pathLst>
            </a:custGeom>
            <a:blipFill>
              <a:blip r:embed="rId4"/>
              <a:stretch>
                <a:fillRect l="-16" r="-16"/>
              </a:stretch>
            </a:blipFill>
          </p:spPr>
        </p:sp>
      </p:grpSp>
      <p:sp>
        <p:nvSpPr>
          <p:cNvPr id="8" name="TextBox 8"/>
          <p:cNvSpPr txBox="1"/>
          <p:nvPr/>
        </p:nvSpPr>
        <p:spPr>
          <a:xfrm>
            <a:off x="4163139" y="466249"/>
            <a:ext cx="3942950" cy="422834"/>
          </a:xfrm>
          <a:prstGeom prst="rect">
            <a:avLst/>
          </a:prstGeom>
        </p:spPr>
        <p:txBody>
          <a:bodyPr lIns="0" tIns="0" rIns="0" bIns="0" rtlCol="0" anchor="t">
            <a:spAutoFit/>
          </a:bodyPr>
          <a:lstStyle/>
          <a:p>
            <a:pPr algn="l">
              <a:lnSpc>
                <a:spcPts val="3165"/>
              </a:lnSpc>
            </a:pPr>
            <a:r>
              <a:rPr lang="en-US" sz="2533" b="1">
                <a:solidFill>
                  <a:srgbClr val="2E3C4E"/>
                </a:solidFill>
                <a:latin typeface="Barlow Bold"/>
                <a:ea typeface="Barlow Bold"/>
                <a:cs typeface="Barlow Bold"/>
                <a:sym typeface="Barlow Bold"/>
              </a:rPr>
              <a:t>Linux – Die freie Alternative</a:t>
            </a:r>
          </a:p>
        </p:txBody>
      </p:sp>
      <p:grpSp>
        <p:nvGrpSpPr>
          <p:cNvPr id="9" name="Group 9"/>
          <p:cNvGrpSpPr/>
          <p:nvPr/>
        </p:nvGrpSpPr>
        <p:grpSpPr>
          <a:xfrm>
            <a:off x="4163139" y="1045607"/>
            <a:ext cx="368303" cy="368303"/>
            <a:chOff x="0" y="0"/>
            <a:chExt cx="491071" cy="491071"/>
          </a:xfrm>
        </p:grpSpPr>
        <p:sp>
          <p:nvSpPr>
            <p:cNvPr id="10" name="Freeform 10" descr="preencoded.png"/>
            <p:cNvSpPr/>
            <p:nvPr/>
          </p:nvSpPr>
          <p:spPr>
            <a:xfrm>
              <a:off x="0" y="0"/>
              <a:ext cx="491109" cy="491109"/>
            </a:xfrm>
            <a:custGeom>
              <a:avLst/>
              <a:gdLst/>
              <a:ahLst/>
              <a:cxnLst/>
              <a:rect l="l" t="t" r="r" b="b"/>
              <a:pathLst>
                <a:path w="491109" h="491109">
                  <a:moveTo>
                    <a:pt x="0" y="0"/>
                  </a:moveTo>
                  <a:lnTo>
                    <a:pt x="491109" y="0"/>
                  </a:lnTo>
                  <a:lnTo>
                    <a:pt x="491109" y="491109"/>
                  </a:lnTo>
                  <a:lnTo>
                    <a:pt x="0" y="491109"/>
                  </a:lnTo>
                  <a:lnTo>
                    <a:pt x="0" y="0"/>
                  </a:lnTo>
                  <a:close/>
                </a:path>
              </a:pathLst>
            </a:custGeom>
            <a:solidFill>
              <a:srgbClr val="00C4CC"/>
            </a:solidFill>
          </p:spPr>
        </p:sp>
      </p:grpSp>
      <p:sp>
        <p:nvSpPr>
          <p:cNvPr id="11" name="TextBox 11"/>
          <p:cNvSpPr txBox="1"/>
          <p:nvPr/>
        </p:nvSpPr>
        <p:spPr>
          <a:xfrm>
            <a:off x="4163139" y="1525267"/>
            <a:ext cx="1615440" cy="220904"/>
          </a:xfrm>
          <a:prstGeom prst="rect">
            <a:avLst/>
          </a:prstGeom>
        </p:spPr>
        <p:txBody>
          <a:bodyPr lIns="0" tIns="0" rIns="0" bIns="0" rtlCol="0" anchor="t">
            <a:spAutoFit/>
          </a:bodyPr>
          <a:lstStyle/>
          <a:p>
            <a:pPr algn="l">
              <a:lnSpc>
                <a:spcPts val="1566"/>
              </a:lnSpc>
            </a:pPr>
            <a:r>
              <a:rPr lang="en-US" sz="1266" b="1">
                <a:solidFill>
                  <a:srgbClr val="384653"/>
                </a:solidFill>
                <a:latin typeface="Barlow Bold"/>
                <a:ea typeface="Barlow Bold"/>
                <a:cs typeface="Barlow Bold"/>
                <a:sym typeface="Barlow Bold"/>
              </a:rPr>
              <a:t>Open Source</a:t>
            </a:r>
          </a:p>
        </p:txBody>
      </p:sp>
      <p:sp>
        <p:nvSpPr>
          <p:cNvPr id="12" name="TextBox 12"/>
          <p:cNvSpPr txBox="1"/>
          <p:nvPr/>
        </p:nvSpPr>
        <p:spPr>
          <a:xfrm>
            <a:off x="4163139" y="1751571"/>
            <a:ext cx="5084921" cy="420529"/>
          </a:xfrm>
          <a:prstGeom prst="rect">
            <a:avLst/>
          </a:prstGeom>
        </p:spPr>
        <p:txBody>
          <a:bodyPr lIns="0" tIns="0" rIns="0" bIns="0" rtlCol="0" anchor="t">
            <a:spAutoFit/>
          </a:bodyPr>
          <a:lstStyle/>
          <a:p>
            <a:pPr algn="l">
              <a:lnSpc>
                <a:spcPts val="1400"/>
              </a:lnSpc>
            </a:pPr>
            <a:r>
              <a:rPr lang="en-US" sz="966">
                <a:solidFill>
                  <a:srgbClr val="384653"/>
                </a:solidFill>
                <a:latin typeface="Montserrat"/>
                <a:ea typeface="Montserrat"/>
                <a:cs typeface="Montserrat"/>
                <a:sym typeface="Montserrat"/>
              </a:rPr>
              <a:t>Komplett kostenlos und quelloffen. Tausende Entwickler weltweit arbeiten an Verbesserungen.</a:t>
            </a:r>
          </a:p>
        </p:txBody>
      </p:sp>
      <p:grpSp>
        <p:nvGrpSpPr>
          <p:cNvPr id="13" name="Group 13"/>
          <p:cNvGrpSpPr/>
          <p:nvPr/>
        </p:nvGrpSpPr>
        <p:grpSpPr>
          <a:xfrm>
            <a:off x="4163139" y="2380774"/>
            <a:ext cx="368303" cy="368303"/>
            <a:chOff x="0" y="0"/>
            <a:chExt cx="491071" cy="491071"/>
          </a:xfrm>
        </p:grpSpPr>
        <p:sp>
          <p:nvSpPr>
            <p:cNvPr id="14" name="Freeform 14" descr="preencoded.png"/>
            <p:cNvSpPr/>
            <p:nvPr/>
          </p:nvSpPr>
          <p:spPr>
            <a:xfrm>
              <a:off x="0" y="0"/>
              <a:ext cx="491109" cy="491109"/>
            </a:xfrm>
            <a:custGeom>
              <a:avLst/>
              <a:gdLst/>
              <a:ahLst/>
              <a:cxnLst/>
              <a:rect l="l" t="t" r="r" b="b"/>
              <a:pathLst>
                <a:path w="491109" h="491109">
                  <a:moveTo>
                    <a:pt x="0" y="0"/>
                  </a:moveTo>
                  <a:lnTo>
                    <a:pt x="491109" y="0"/>
                  </a:lnTo>
                  <a:lnTo>
                    <a:pt x="491109" y="491109"/>
                  </a:lnTo>
                  <a:lnTo>
                    <a:pt x="0" y="491109"/>
                  </a:lnTo>
                  <a:lnTo>
                    <a:pt x="0" y="0"/>
                  </a:lnTo>
                  <a:close/>
                </a:path>
              </a:pathLst>
            </a:custGeom>
            <a:solidFill>
              <a:srgbClr val="00C4CC"/>
            </a:solidFill>
          </p:spPr>
        </p:sp>
      </p:grpSp>
      <p:sp>
        <p:nvSpPr>
          <p:cNvPr id="15" name="TextBox 15"/>
          <p:cNvSpPr txBox="1"/>
          <p:nvPr/>
        </p:nvSpPr>
        <p:spPr>
          <a:xfrm>
            <a:off x="4163139" y="2860434"/>
            <a:ext cx="1615440" cy="220904"/>
          </a:xfrm>
          <a:prstGeom prst="rect">
            <a:avLst/>
          </a:prstGeom>
        </p:spPr>
        <p:txBody>
          <a:bodyPr lIns="0" tIns="0" rIns="0" bIns="0" rtlCol="0" anchor="t">
            <a:spAutoFit/>
          </a:bodyPr>
          <a:lstStyle/>
          <a:p>
            <a:pPr algn="l">
              <a:lnSpc>
                <a:spcPts val="1566"/>
              </a:lnSpc>
            </a:pPr>
            <a:r>
              <a:rPr lang="en-US" sz="1266" b="1">
                <a:solidFill>
                  <a:srgbClr val="384653"/>
                </a:solidFill>
                <a:latin typeface="Barlow Bold"/>
                <a:ea typeface="Barlow Bold"/>
                <a:cs typeface="Barlow Bold"/>
                <a:sym typeface="Barlow Bold"/>
              </a:rPr>
              <a:t>Sicherheit</a:t>
            </a:r>
          </a:p>
        </p:txBody>
      </p:sp>
      <p:sp>
        <p:nvSpPr>
          <p:cNvPr id="16" name="TextBox 16"/>
          <p:cNvSpPr txBox="1"/>
          <p:nvPr/>
        </p:nvSpPr>
        <p:spPr>
          <a:xfrm>
            <a:off x="4163139" y="3086738"/>
            <a:ext cx="5084921" cy="420529"/>
          </a:xfrm>
          <a:prstGeom prst="rect">
            <a:avLst/>
          </a:prstGeom>
        </p:spPr>
        <p:txBody>
          <a:bodyPr lIns="0" tIns="0" rIns="0" bIns="0" rtlCol="0" anchor="t">
            <a:spAutoFit/>
          </a:bodyPr>
          <a:lstStyle/>
          <a:p>
            <a:pPr algn="l">
              <a:lnSpc>
                <a:spcPts val="1400"/>
              </a:lnSpc>
            </a:pPr>
            <a:r>
              <a:rPr lang="en-US" sz="966">
                <a:solidFill>
                  <a:srgbClr val="384653"/>
                </a:solidFill>
                <a:latin typeface="Montserrat"/>
                <a:ea typeface="Montserrat"/>
                <a:cs typeface="Montserrat"/>
                <a:sym typeface="Montserrat"/>
              </a:rPr>
              <a:t>Gilt als besonders sicher, da es weniger Ziel von Malware ist. Transparenter Code ermöglicht schnelle Fehlerbehebung.</a:t>
            </a:r>
          </a:p>
        </p:txBody>
      </p:sp>
      <p:grpSp>
        <p:nvGrpSpPr>
          <p:cNvPr id="17" name="Group 17"/>
          <p:cNvGrpSpPr/>
          <p:nvPr/>
        </p:nvGrpSpPr>
        <p:grpSpPr>
          <a:xfrm>
            <a:off x="4163139" y="3715941"/>
            <a:ext cx="368303" cy="368303"/>
            <a:chOff x="0" y="0"/>
            <a:chExt cx="491071" cy="491071"/>
          </a:xfrm>
        </p:grpSpPr>
        <p:sp>
          <p:nvSpPr>
            <p:cNvPr id="18" name="Freeform 18" descr="preencoded.png"/>
            <p:cNvSpPr/>
            <p:nvPr/>
          </p:nvSpPr>
          <p:spPr>
            <a:xfrm>
              <a:off x="0" y="0"/>
              <a:ext cx="491109" cy="491109"/>
            </a:xfrm>
            <a:custGeom>
              <a:avLst/>
              <a:gdLst/>
              <a:ahLst/>
              <a:cxnLst/>
              <a:rect l="l" t="t" r="r" b="b"/>
              <a:pathLst>
                <a:path w="491109" h="491109">
                  <a:moveTo>
                    <a:pt x="0" y="0"/>
                  </a:moveTo>
                  <a:lnTo>
                    <a:pt x="491109" y="0"/>
                  </a:lnTo>
                  <a:lnTo>
                    <a:pt x="491109" y="491109"/>
                  </a:lnTo>
                  <a:lnTo>
                    <a:pt x="0" y="491109"/>
                  </a:lnTo>
                  <a:lnTo>
                    <a:pt x="0" y="0"/>
                  </a:lnTo>
                  <a:close/>
                </a:path>
              </a:pathLst>
            </a:custGeom>
            <a:solidFill>
              <a:srgbClr val="00C4CC"/>
            </a:solidFill>
          </p:spPr>
        </p:sp>
      </p:grpSp>
      <p:sp>
        <p:nvSpPr>
          <p:cNvPr id="19" name="TextBox 19"/>
          <p:cNvSpPr txBox="1"/>
          <p:nvPr/>
        </p:nvSpPr>
        <p:spPr>
          <a:xfrm>
            <a:off x="4163139" y="4195601"/>
            <a:ext cx="1615440" cy="220904"/>
          </a:xfrm>
          <a:prstGeom prst="rect">
            <a:avLst/>
          </a:prstGeom>
        </p:spPr>
        <p:txBody>
          <a:bodyPr lIns="0" tIns="0" rIns="0" bIns="0" rtlCol="0" anchor="t">
            <a:spAutoFit/>
          </a:bodyPr>
          <a:lstStyle/>
          <a:p>
            <a:pPr algn="l">
              <a:lnSpc>
                <a:spcPts val="1566"/>
              </a:lnSpc>
            </a:pPr>
            <a:r>
              <a:rPr lang="en-US" sz="1266" b="1">
                <a:solidFill>
                  <a:srgbClr val="384653"/>
                </a:solidFill>
                <a:latin typeface="Barlow Bold"/>
                <a:ea typeface="Barlow Bold"/>
                <a:cs typeface="Barlow Bold"/>
                <a:sym typeface="Barlow Bold"/>
              </a:rPr>
              <a:t>Anpassbar</a:t>
            </a:r>
          </a:p>
        </p:txBody>
      </p:sp>
      <p:sp>
        <p:nvSpPr>
          <p:cNvPr id="20" name="TextBox 20"/>
          <p:cNvSpPr txBox="1"/>
          <p:nvPr/>
        </p:nvSpPr>
        <p:spPr>
          <a:xfrm>
            <a:off x="4163139" y="4421905"/>
            <a:ext cx="5084921" cy="420529"/>
          </a:xfrm>
          <a:prstGeom prst="rect">
            <a:avLst/>
          </a:prstGeom>
        </p:spPr>
        <p:txBody>
          <a:bodyPr lIns="0" tIns="0" rIns="0" bIns="0" rtlCol="0" anchor="t">
            <a:spAutoFit/>
          </a:bodyPr>
          <a:lstStyle/>
          <a:p>
            <a:pPr algn="l">
              <a:lnSpc>
                <a:spcPts val="1400"/>
              </a:lnSpc>
            </a:pPr>
            <a:r>
              <a:rPr lang="en-US" sz="966">
                <a:solidFill>
                  <a:srgbClr val="384653"/>
                </a:solidFill>
                <a:latin typeface="Montserrat"/>
                <a:ea typeface="Montserrat"/>
                <a:cs typeface="Montserrat"/>
                <a:sym typeface="Montserrat"/>
              </a:rPr>
              <a:t>Extrem flexibel und anpassbar. Verschiedene Distributionen wie Ubuntu, Linux Mint oder Fedora verfügbar.</a:t>
            </a:r>
          </a:p>
        </p:txBody>
      </p:sp>
      <p:sp>
        <p:nvSpPr>
          <p:cNvPr id="21" name="TextBox 21"/>
          <p:cNvSpPr txBox="1"/>
          <p:nvPr/>
        </p:nvSpPr>
        <p:spPr>
          <a:xfrm>
            <a:off x="4163139" y="5045078"/>
            <a:ext cx="1615440" cy="220904"/>
          </a:xfrm>
          <a:prstGeom prst="rect">
            <a:avLst/>
          </a:prstGeom>
        </p:spPr>
        <p:txBody>
          <a:bodyPr lIns="0" tIns="0" rIns="0" bIns="0" rtlCol="0" anchor="t">
            <a:spAutoFit/>
          </a:bodyPr>
          <a:lstStyle/>
          <a:p>
            <a:pPr algn="l">
              <a:lnSpc>
                <a:spcPts val="1566"/>
              </a:lnSpc>
            </a:pPr>
            <a:r>
              <a:rPr lang="en-US" sz="1266" b="1">
                <a:solidFill>
                  <a:srgbClr val="2E3C4E"/>
                </a:solidFill>
                <a:latin typeface="Barlow Bold"/>
                <a:ea typeface="Barlow Bold"/>
                <a:cs typeface="Barlow Bold"/>
                <a:sym typeface="Barlow Bold"/>
              </a:rPr>
              <a:t>Ideal für</a:t>
            </a:r>
          </a:p>
        </p:txBody>
      </p:sp>
      <p:sp>
        <p:nvSpPr>
          <p:cNvPr id="22" name="TextBox 22"/>
          <p:cNvSpPr txBox="1"/>
          <p:nvPr/>
        </p:nvSpPr>
        <p:spPr>
          <a:xfrm>
            <a:off x="4163139" y="5313121"/>
            <a:ext cx="2392680" cy="238839"/>
          </a:xfrm>
          <a:prstGeom prst="rect">
            <a:avLst/>
          </a:prstGeom>
        </p:spPr>
        <p:txBody>
          <a:bodyPr lIns="0" tIns="0" rIns="0" bIns="0" rtlCol="0" anchor="t">
            <a:spAutoFit/>
          </a:bodyPr>
          <a:lstStyle/>
          <a:p>
            <a:pPr marL="155424" lvl="2" indent="-51808" algn="l">
              <a:lnSpc>
                <a:spcPts val="1400"/>
              </a:lnSpc>
              <a:buFont typeface="Arial"/>
              <a:buChar char="⚬"/>
            </a:pPr>
            <a:r>
              <a:rPr lang="en-US" sz="966">
                <a:solidFill>
                  <a:srgbClr val="384653"/>
                </a:solidFill>
                <a:latin typeface="Montserrat"/>
                <a:ea typeface="Montserrat"/>
                <a:cs typeface="Montserrat"/>
                <a:sym typeface="Montserrat"/>
              </a:rPr>
              <a:t>Entwickler und Programmierer</a:t>
            </a:r>
          </a:p>
        </p:txBody>
      </p:sp>
      <p:sp>
        <p:nvSpPr>
          <p:cNvPr id="23" name="TextBox 23"/>
          <p:cNvSpPr txBox="1"/>
          <p:nvPr/>
        </p:nvSpPr>
        <p:spPr>
          <a:xfrm>
            <a:off x="4163139" y="5531329"/>
            <a:ext cx="2392680" cy="420529"/>
          </a:xfrm>
          <a:prstGeom prst="rect">
            <a:avLst/>
          </a:prstGeom>
        </p:spPr>
        <p:txBody>
          <a:bodyPr lIns="0" tIns="0" rIns="0" bIns="0" rtlCol="0" anchor="t">
            <a:spAutoFit/>
          </a:bodyPr>
          <a:lstStyle/>
          <a:p>
            <a:pPr marL="155424" lvl="2" indent="-51808" algn="l">
              <a:lnSpc>
                <a:spcPts val="1400"/>
              </a:lnSpc>
              <a:buFont typeface="Arial"/>
              <a:buChar char="⚬"/>
            </a:pPr>
            <a:r>
              <a:rPr lang="en-US" sz="966">
                <a:solidFill>
                  <a:srgbClr val="384653"/>
                </a:solidFill>
                <a:latin typeface="Montserrat"/>
                <a:ea typeface="Montserrat"/>
                <a:cs typeface="Montserrat"/>
                <a:sym typeface="Montserrat"/>
              </a:rPr>
              <a:t>Server und Netzwerk-Administration</a:t>
            </a:r>
          </a:p>
        </p:txBody>
      </p:sp>
      <p:sp>
        <p:nvSpPr>
          <p:cNvPr id="24" name="TextBox 24"/>
          <p:cNvSpPr txBox="1"/>
          <p:nvPr/>
        </p:nvSpPr>
        <p:spPr>
          <a:xfrm>
            <a:off x="4163139" y="5931217"/>
            <a:ext cx="2392680" cy="238839"/>
          </a:xfrm>
          <a:prstGeom prst="rect">
            <a:avLst/>
          </a:prstGeom>
        </p:spPr>
        <p:txBody>
          <a:bodyPr lIns="0" tIns="0" rIns="0" bIns="0" rtlCol="0" anchor="t">
            <a:spAutoFit/>
          </a:bodyPr>
          <a:lstStyle/>
          <a:p>
            <a:pPr marL="155424" lvl="2" indent="-51808" algn="l">
              <a:lnSpc>
                <a:spcPts val="1400"/>
              </a:lnSpc>
              <a:buFont typeface="Arial"/>
              <a:buChar char="⚬"/>
            </a:pPr>
            <a:r>
              <a:rPr lang="en-US" sz="966">
                <a:solidFill>
                  <a:srgbClr val="384653"/>
                </a:solidFill>
                <a:latin typeface="Montserrat"/>
                <a:ea typeface="Montserrat"/>
                <a:cs typeface="Montserrat"/>
                <a:sym typeface="Montserrat"/>
              </a:rPr>
              <a:t>Datenschutzbewusste Nutzer</a:t>
            </a:r>
          </a:p>
        </p:txBody>
      </p:sp>
      <p:sp>
        <p:nvSpPr>
          <p:cNvPr id="25" name="TextBox 25"/>
          <p:cNvSpPr txBox="1"/>
          <p:nvPr/>
        </p:nvSpPr>
        <p:spPr>
          <a:xfrm>
            <a:off x="4163139" y="6149416"/>
            <a:ext cx="2392680" cy="238839"/>
          </a:xfrm>
          <a:prstGeom prst="rect">
            <a:avLst/>
          </a:prstGeom>
        </p:spPr>
        <p:txBody>
          <a:bodyPr lIns="0" tIns="0" rIns="0" bIns="0" rtlCol="0" anchor="t">
            <a:spAutoFit/>
          </a:bodyPr>
          <a:lstStyle/>
          <a:p>
            <a:pPr marL="155424" lvl="2" indent="-51808" algn="l">
              <a:lnSpc>
                <a:spcPts val="1400"/>
              </a:lnSpc>
              <a:buFont typeface="Arial"/>
              <a:buChar char="⚬"/>
            </a:pPr>
            <a:r>
              <a:rPr lang="en-US" sz="966">
                <a:solidFill>
                  <a:srgbClr val="384653"/>
                </a:solidFill>
                <a:latin typeface="Montserrat"/>
                <a:ea typeface="Montserrat"/>
                <a:cs typeface="Montserrat"/>
                <a:sym typeface="Montserrat"/>
              </a:rPr>
              <a:t>Technik-Enthusiasten</a:t>
            </a:r>
          </a:p>
        </p:txBody>
      </p:sp>
      <p:sp>
        <p:nvSpPr>
          <p:cNvPr id="26" name="TextBox 26"/>
          <p:cNvSpPr txBox="1"/>
          <p:nvPr/>
        </p:nvSpPr>
        <p:spPr>
          <a:xfrm>
            <a:off x="6860457" y="5045078"/>
            <a:ext cx="1615440" cy="220904"/>
          </a:xfrm>
          <a:prstGeom prst="rect">
            <a:avLst/>
          </a:prstGeom>
        </p:spPr>
        <p:txBody>
          <a:bodyPr lIns="0" tIns="0" rIns="0" bIns="0" rtlCol="0" anchor="t">
            <a:spAutoFit/>
          </a:bodyPr>
          <a:lstStyle/>
          <a:p>
            <a:pPr algn="l">
              <a:lnSpc>
                <a:spcPts val="1566"/>
              </a:lnSpc>
            </a:pPr>
            <a:r>
              <a:rPr lang="en-US" sz="1266" b="1">
                <a:solidFill>
                  <a:srgbClr val="2E3C4E"/>
                </a:solidFill>
                <a:latin typeface="Barlow Bold"/>
                <a:ea typeface="Barlow Bold"/>
                <a:cs typeface="Barlow Bold"/>
                <a:sym typeface="Barlow Bold"/>
              </a:rPr>
              <a:t>Marktposition</a:t>
            </a:r>
          </a:p>
        </p:txBody>
      </p:sp>
      <p:sp>
        <p:nvSpPr>
          <p:cNvPr id="27" name="TextBox 27"/>
          <p:cNvSpPr txBox="1"/>
          <p:nvPr/>
        </p:nvSpPr>
        <p:spPr>
          <a:xfrm>
            <a:off x="6860457" y="5313121"/>
            <a:ext cx="2392680" cy="602218"/>
          </a:xfrm>
          <a:prstGeom prst="rect">
            <a:avLst/>
          </a:prstGeom>
        </p:spPr>
        <p:txBody>
          <a:bodyPr lIns="0" tIns="0" rIns="0" bIns="0" rtlCol="0" anchor="t">
            <a:spAutoFit/>
          </a:bodyPr>
          <a:lstStyle/>
          <a:p>
            <a:pPr algn="l">
              <a:lnSpc>
                <a:spcPts val="1400"/>
              </a:lnSpc>
            </a:pPr>
            <a:r>
              <a:rPr lang="en-US" sz="966">
                <a:solidFill>
                  <a:srgbClr val="384653"/>
                </a:solidFill>
                <a:latin typeface="Montserrat"/>
                <a:ea typeface="Montserrat"/>
                <a:cs typeface="Montserrat"/>
                <a:sym typeface="Montserrat"/>
              </a:rPr>
              <a:t>Marktanteil ca. 4 % (2025) bei Desktop-PCs, aber dominierend bei Servern und in der Softwareentwicklung.</a:t>
            </a:r>
          </a:p>
        </p:txBody>
      </p:sp>
      <p:sp>
        <p:nvSpPr>
          <p:cNvPr id="28" name="TextBox 28"/>
          <p:cNvSpPr txBox="1"/>
          <p:nvPr/>
        </p:nvSpPr>
        <p:spPr>
          <a:xfrm>
            <a:off x="6860457" y="5952096"/>
            <a:ext cx="2392680" cy="783907"/>
          </a:xfrm>
          <a:prstGeom prst="rect">
            <a:avLst/>
          </a:prstGeom>
        </p:spPr>
        <p:txBody>
          <a:bodyPr lIns="0" tIns="0" rIns="0" bIns="0" rtlCol="0" anchor="t">
            <a:spAutoFit/>
          </a:bodyPr>
          <a:lstStyle/>
          <a:p>
            <a:pPr algn="l">
              <a:lnSpc>
                <a:spcPts val="1400"/>
              </a:lnSpc>
            </a:pPr>
            <a:r>
              <a:rPr lang="en-US" sz="966">
                <a:solidFill>
                  <a:srgbClr val="384653"/>
                </a:solidFill>
                <a:latin typeface="Montserrat"/>
                <a:ea typeface="Montserrat"/>
                <a:cs typeface="Montserrat"/>
                <a:sym typeface="Montserrat"/>
              </a:rPr>
              <a:t>Eher für technisch versierte Nutzer geeignet, aber moderne Distributionen werden immer benutzerfreundlicher.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53600" cy="7315200"/>
            <a:chOff x="0" y="0"/>
            <a:chExt cx="13004800" cy="9753600"/>
          </a:xfrm>
        </p:grpSpPr>
        <p:sp>
          <p:nvSpPr>
            <p:cNvPr id="3" name="Freeform 3" descr="preencoded.png"/>
            <p:cNvSpPr/>
            <p:nvPr/>
          </p:nvSpPr>
          <p:spPr>
            <a:xfrm>
              <a:off x="0" y="0"/>
              <a:ext cx="13004800" cy="9753600"/>
            </a:xfrm>
            <a:custGeom>
              <a:avLst/>
              <a:gdLst/>
              <a:ahLst/>
              <a:cxnLst/>
              <a:rect l="l" t="t" r="r" b="b"/>
              <a:pathLst>
                <a:path w="13004800" h="9753600">
                  <a:moveTo>
                    <a:pt x="0" y="0"/>
                  </a:moveTo>
                  <a:lnTo>
                    <a:pt x="13004800" y="0"/>
                  </a:lnTo>
                  <a:lnTo>
                    <a:pt x="13004800" y="9753600"/>
                  </a:lnTo>
                  <a:lnTo>
                    <a:pt x="0" y="9753600"/>
                  </a:lnTo>
                  <a:lnTo>
                    <a:pt x="0" y="0"/>
                  </a:lnTo>
                  <a:close/>
                </a:path>
              </a:pathLst>
            </a:custGeom>
            <a:blipFill>
              <a:blip r:embed="rId3"/>
              <a:stretch>
                <a:fillRect/>
              </a:stretch>
            </a:blipFill>
          </p:spPr>
        </p:sp>
      </p:grpSp>
      <p:grpSp>
        <p:nvGrpSpPr>
          <p:cNvPr id="4" name="Group 4"/>
          <p:cNvGrpSpPr/>
          <p:nvPr/>
        </p:nvGrpSpPr>
        <p:grpSpPr>
          <a:xfrm>
            <a:off x="-4762" y="-4762"/>
            <a:ext cx="9763125" cy="7324725"/>
            <a:chOff x="0" y="0"/>
            <a:chExt cx="13017500" cy="9766300"/>
          </a:xfrm>
        </p:grpSpPr>
        <p:sp>
          <p:nvSpPr>
            <p:cNvPr id="5" name="Freeform 5"/>
            <p:cNvSpPr/>
            <p:nvPr/>
          </p:nvSpPr>
          <p:spPr>
            <a:xfrm>
              <a:off x="0" y="0"/>
              <a:ext cx="13017500" cy="9766300"/>
            </a:xfrm>
            <a:custGeom>
              <a:avLst/>
              <a:gdLst/>
              <a:ahLst/>
              <a:cxnLst/>
              <a:rect l="l" t="t" r="r" b="b"/>
              <a:pathLst>
                <a:path w="13017500" h="9766300">
                  <a:moveTo>
                    <a:pt x="0" y="0"/>
                  </a:moveTo>
                  <a:lnTo>
                    <a:pt x="13017500" y="0"/>
                  </a:lnTo>
                  <a:lnTo>
                    <a:pt x="13017500" y="9766300"/>
                  </a:lnTo>
                  <a:lnTo>
                    <a:pt x="0" y="9766300"/>
                  </a:lnTo>
                  <a:close/>
                </a:path>
              </a:pathLst>
            </a:custGeom>
            <a:solidFill>
              <a:srgbClr val="FFFFFF"/>
            </a:solidFill>
            <a:ln w="12700" cap="sq">
              <a:solidFill>
                <a:srgbClr val="000000"/>
              </a:solidFill>
              <a:prstDash val="solid"/>
              <a:miter/>
            </a:ln>
          </p:spPr>
        </p:sp>
      </p:grpSp>
      <p:sp>
        <p:nvSpPr>
          <p:cNvPr id="6" name="TextBox 6"/>
          <p:cNvSpPr txBox="1"/>
          <p:nvPr/>
        </p:nvSpPr>
        <p:spPr>
          <a:xfrm>
            <a:off x="446484" y="334880"/>
            <a:ext cx="5915978" cy="457752"/>
          </a:xfrm>
          <a:prstGeom prst="rect">
            <a:avLst/>
          </a:prstGeom>
        </p:spPr>
        <p:txBody>
          <a:bodyPr lIns="0" tIns="0" rIns="0" bIns="0" rtlCol="0" anchor="t">
            <a:spAutoFit/>
          </a:bodyPr>
          <a:lstStyle/>
          <a:p>
            <a:pPr algn="l">
              <a:lnSpc>
                <a:spcPts val="3300"/>
              </a:lnSpc>
            </a:pPr>
            <a:r>
              <a:rPr lang="en-US" sz="2633" b="1">
                <a:solidFill>
                  <a:srgbClr val="2E3C4E"/>
                </a:solidFill>
                <a:latin typeface="Barlow Bold"/>
                <a:ea typeface="Barlow Bold"/>
                <a:cs typeface="Barlow Bold"/>
                <a:sym typeface="Barlow Bold"/>
              </a:rPr>
              <a:t>Welches Betriebssystem passt zu wem?</a:t>
            </a:r>
          </a:p>
        </p:txBody>
      </p:sp>
      <p:sp>
        <p:nvSpPr>
          <p:cNvPr id="7" name="Freeform 7"/>
          <p:cNvSpPr/>
          <p:nvPr/>
        </p:nvSpPr>
        <p:spPr>
          <a:xfrm>
            <a:off x="439179" y="1040444"/>
            <a:ext cx="2883122" cy="1892808"/>
          </a:xfrm>
          <a:custGeom>
            <a:avLst/>
            <a:gdLst/>
            <a:ahLst/>
            <a:cxnLst/>
            <a:rect l="l" t="t" r="r" b="b"/>
            <a:pathLst>
              <a:path w="2883122" h="1892808">
                <a:moveTo>
                  <a:pt x="0" y="0"/>
                </a:moveTo>
                <a:lnTo>
                  <a:pt x="2883122" y="0"/>
                </a:lnTo>
                <a:lnTo>
                  <a:pt x="2883122" y="1892808"/>
                </a:lnTo>
                <a:lnTo>
                  <a:pt x="0" y="1892808"/>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8" name="Freeform 8"/>
          <p:cNvSpPr/>
          <p:nvPr/>
        </p:nvSpPr>
        <p:spPr>
          <a:xfrm>
            <a:off x="574357" y="1175623"/>
            <a:ext cx="392239" cy="392239"/>
          </a:xfrm>
          <a:custGeom>
            <a:avLst/>
            <a:gdLst/>
            <a:ahLst/>
            <a:cxnLst/>
            <a:rect l="l" t="t" r="r" b="b"/>
            <a:pathLst>
              <a:path w="392239" h="392239">
                <a:moveTo>
                  <a:pt x="0" y="0"/>
                </a:moveTo>
                <a:lnTo>
                  <a:pt x="392240" y="0"/>
                </a:lnTo>
                <a:lnTo>
                  <a:pt x="392240" y="392240"/>
                </a:lnTo>
                <a:lnTo>
                  <a:pt x="0" y="392240"/>
                </a:lnTo>
                <a:lnTo>
                  <a:pt x="0" y="0"/>
                </a:lnTo>
                <a:close/>
              </a:path>
            </a:pathLst>
          </a:custGeom>
          <a:blipFill>
            <a:blip>
              <a:extLst>
                <a:ext uri="{96DAC541-7B7A-43D3-8B79-37D633B846F1}">
                  <asvg:svgBlip xmlns:asvg="http://schemas.microsoft.com/office/drawing/2016/SVG/main" r:embed="rId5"/>
                </a:ext>
              </a:extLst>
            </a:blip>
            <a:stretch>
              <a:fillRect/>
            </a:stretch>
          </a:blipFill>
        </p:spPr>
      </p:sp>
      <p:grpSp>
        <p:nvGrpSpPr>
          <p:cNvPr id="9" name="Group 9"/>
          <p:cNvGrpSpPr/>
          <p:nvPr/>
        </p:nvGrpSpPr>
        <p:grpSpPr>
          <a:xfrm>
            <a:off x="684371" y="1285637"/>
            <a:ext cx="172164" cy="172164"/>
            <a:chOff x="0" y="0"/>
            <a:chExt cx="229552" cy="229552"/>
          </a:xfrm>
        </p:grpSpPr>
        <p:sp>
          <p:nvSpPr>
            <p:cNvPr id="10" name="Freeform 10" descr="preencoded.png"/>
            <p:cNvSpPr/>
            <p:nvPr/>
          </p:nvSpPr>
          <p:spPr>
            <a:xfrm>
              <a:off x="0" y="0"/>
              <a:ext cx="229616" cy="229489"/>
            </a:xfrm>
            <a:custGeom>
              <a:avLst/>
              <a:gdLst/>
              <a:ahLst/>
              <a:cxnLst/>
              <a:rect l="l" t="t" r="r" b="b"/>
              <a:pathLst>
                <a:path w="229616" h="229489">
                  <a:moveTo>
                    <a:pt x="0" y="0"/>
                  </a:moveTo>
                  <a:lnTo>
                    <a:pt x="229616" y="0"/>
                  </a:lnTo>
                  <a:lnTo>
                    <a:pt x="229616" y="229489"/>
                  </a:lnTo>
                  <a:lnTo>
                    <a:pt x="0" y="229489"/>
                  </a:lnTo>
                  <a:lnTo>
                    <a:pt x="0" y="0"/>
                  </a:lnTo>
                  <a:close/>
                </a:path>
              </a:pathLst>
            </a:custGeom>
            <a:solidFill>
              <a:srgbClr val="00C4CC"/>
            </a:solidFill>
          </p:spPr>
        </p:sp>
      </p:grpSp>
      <p:sp>
        <p:nvSpPr>
          <p:cNvPr id="11" name="TextBox 11"/>
          <p:cNvSpPr txBox="1"/>
          <p:nvPr/>
        </p:nvSpPr>
        <p:spPr>
          <a:xfrm>
            <a:off x="579120" y="1671637"/>
            <a:ext cx="1678705" cy="228838"/>
          </a:xfrm>
          <a:prstGeom prst="rect">
            <a:avLst/>
          </a:prstGeom>
        </p:spPr>
        <p:txBody>
          <a:bodyPr lIns="0" tIns="0" rIns="0" bIns="0" rtlCol="0" anchor="t">
            <a:spAutoFit/>
          </a:bodyPr>
          <a:lstStyle/>
          <a:p>
            <a:pPr algn="l">
              <a:lnSpc>
                <a:spcPts val="1633"/>
              </a:lnSpc>
            </a:pPr>
            <a:r>
              <a:rPr lang="en-US" sz="1300" b="1">
                <a:solidFill>
                  <a:srgbClr val="384653"/>
                </a:solidFill>
                <a:latin typeface="Barlow Bold"/>
                <a:ea typeface="Barlow Bold"/>
                <a:cs typeface="Barlow Bold"/>
                <a:sym typeface="Barlow Bold"/>
              </a:rPr>
              <a:t>Windows</a:t>
            </a:r>
          </a:p>
        </p:txBody>
      </p:sp>
      <p:sp>
        <p:nvSpPr>
          <p:cNvPr id="12" name="TextBox 12"/>
          <p:cNvSpPr txBox="1"/>
          <p:nvPr/>
        </p:nvSpPr>
        <p:spPr>
          <a:xfrm>
            <a:off x="579120" y="1881740"/>
            <a:ext cx="2603183" cy="911543"/>
          </a:xfrm>
          <a:prstGeom prst="rect">
            <a:avLst/>
          </a:prstGeom>
        </p:spPr>
        <p:txBody>
          <a:bodyPr lIns="0" tIns="0" rIns="0" bIns="0" rtlCol="0" anchor="t">
            <a:spAutoFit/>
          </a:bodyPr>
          <a:lstStyle/>
          <a:p>
            <a:pPr algn="l">
              <a:lnSpc>
                <a:spcPts val="1600"/>
              </a:lnSpc>
            </a:pPr>
            <a:r>
              <a:rPr lang="en-US" sz="1000">
                <a:solidFill>
                  <a:srgbClr val="384653"/>
                </a:solidFill>
                <a:latin typeface="Montserrat"/>
                <a:ea typeface="Montserrat"/>
                <a:cs typeface="Montserrat"/>
                <a:sym typeface="Montserrat"/>
              </a:rPr>
              <a:t>Für Nutzer, die maximale Kompatibilität, Programmvielfalt und Gaming-Power brauchen. Die universelle Wahl für die meisten Anwendungen.</a:t>
            </a:r>
          </a:p>
        </p:txBody>
      </p:sp>
      <p:sp>
        <p:nvSpPr>
          <p:cNvPr id="13" name="Freeform 13"/>
          <p:cNvSpPr/>
          <p:nvPr/>
        </p:nvSpPr>
        <p:spPr>
          <a:xfrm>
            <a:off x="3435191" y="1040444"/>
            <a:ext cx="2883122" cy="1892808"/>
          </a:xfrm>
          <a:custGeom>
            <a:avLst/>
            <a:gdLst/>
            <a:ahLst/>
            <a:cxnLst/>
            <a:rect l="l" t="t" r="r" b="b"/>
            <a:pathLst>
              <a:path w="2883122" h="1892808">
                <a:moveTo>
                  <a:pt x="0" y="0"/>
                </a:moveTo>
                <a:lnTo>
                  <a:pt x="2883122" y="0"/>
                </a:lnTo>
                <a:lnTo>
                  <a:pt x="2883122" y="1892808"/>
                </a:lnTo>
                <a:lnTo>
                  <a:pt x="0" y="1892808"/>
                </a:lnTo>
                <a:lnTo>
                  <a:pt x="0" y="0"/>
                </a:lnTo>
                <a:close/>
              </a:path>
            </a:pathLst>
          </a:custGeom>
          <a:blipFill>
            <a:blip>
              <a:extLst>
                <a:ext uri="{96DAC541-7B7A-43D3-8B79-37D633B846F1}">
                  <asvg:svgBlip xmlns:asvg="http://schemas.microsoft.com/office/drawing/2016/SVG/main" r:embed="rId6"/>
                </a:ext>
              </a:extLst>
            </a:blip>
            <a:stretch>
              <a:fillRect/>
            </a:stretch>
          </a:blipFill>
        </p:spPr>
      </p:sp>
      <p:sp>
        <p:nvSpPr>
          <p:cNvPr id="14" name="Freeform 14"/>
          <p:cNvSpPr/>
          <p:nvPr/>
        </p:nvSpPr>
        <p:spPr>
          <a:xfrm>
            <a:off x="3570370" y="1175623"/>
            <a:ext cx="392239" cy="392239"/>
          </a:xfrm>
          <a:custGeom>
            <a:avLst/>
            <a:gdLst/>
            <a:ahLst/>
            <a:cxnLst/>
            <a:rect l="l" t="t" r="r" b="b"/>
            <a:pathLst>
              <a:path w="392239" h="392239">
                <a:moveTo>
                  <a:pt x="0" y="0"/>
                </a:moveTo>
                <a:lnTo>
                  <a:pt x="392240" y="0"/>
                </a:lnTo>
                <a:lnTo>
                  <a:pt x="392240" y="392240"/>
                </a:lnTo>
                <a:lnTo>
                  <a:pt x="0" y="392240"/>
                </a:lnTo>
                <a:lnTo>
                  <a:pt x="0" y="0"/>
                </a:lnTo>
                <a:close/>
              </a:path>
            </a:pathLst>
          </a:custGeom>
          <a:blipFill>
            <a:blip>
              <a:extLst>
                <a:ext uri="{96DAC541-7B7A-43D3-8B79-37D633B846F1}">
                  <asvg:svgBlip xmlns:asvg="http://schemas.microsoft.com/office/drawing/2016/SVG/main" r:embed="rId7"/>
                </a:ext>
              </a:extLst>
            </a:blip>
            <a:stretch>
              <a:fillRect/>
            </a:stretch>
          </a:blipFill>
        </p:spPr>
      </p:sp>
      <p:grpSp>
        <p:nvGrpSpPr>
          <p:cNvPr id="15" name="Group 15"/>
          <p:cNvGrpSpPr/>
          <p:nvPr/>
        </p:nvGrpSpPr>
        <p:grpSpPr>
          <a:xfrm>
            <a:off x="3680384" y="1285637"/>
            <a:ext cx="172164" cy="172164"/>
            <a:chOff x="0" y="0"/>
            <a:chExt cx="229552" cy="229552"/>
          </a:xfrm>
        </p:grpSpPr>
        <p:sp>
          <p:nvSpPr>
            <p:cNvPr id="16" name="Freeform 16" descr="preencoded.png"/>
            <p:cNvSpPr/>
            <p:nvPr/>
          </p:nvSpPr>
          <p:spPr>
            <a:xfrm>
              <a:off x="0" y="0"/>
              <a:ext cx="229489" cy="229489"/>
            </a:xfrm>
            <a:custGeom>
              <a:avLst/>
              <a:gdLst/>
              <a:ahLst/>
              <a:cxnLst/>
              <a:rect l="l" t="t" r="r" b="b"/>
              <a:pathLst>
                <a:path w="229489" h="229489">
                  <a:moveTo>
                    <a:pt x="0" y="0"/>
                  </a:moveTo>
                  <a:lnTo>
                    <a:pt x="229489" y="0"/>
                  </a:lnTo>
                  <a:lnTo>
                    <a:pt x="229489" y="229489"/>
                  </a:lnTo>
                  <a:lnTo>
                    <a:pt x="0" y="229489"/>
                  </a:lnTo>
                  <a:lnTo>
                    <a:pt x="0" y="0"/>
                  </a:lnTo>
                  <a:close/>
                </a:path>
              </a:pathLst>
            </a:custGeom>
            <a:solidFill>
              <a:srgbClr val="00C4CC"/>
            </a:solidFill>
          </p:spPr>
        </p:sp>
      </p:grpSp>
      <p:sp>
        <p:nvSpPr>
          <p:cNvPr id="17" name="TextBox 17"/>
          <p:cNvSpPr txBox="1"/>
          <p:nvPr/>
        </p:nvSpPr>
        <p:spPr>
          <a:xfrm>
            <a:off x="3575133" y="1671637"/>
            <a:ext cx="1678705" cy="228838"/>
          </a:xfrm>
          <a:prstGeom prst="rect">
            <a:avLst/>
          </a:prstGeom>
        </p:spPr>
        <p:txBody>
          <a:bodyPr lIns="0" tIns="0" rIns="0" bIns="0" rtlCol="0" anchor="t">
            <a:spAutoFit/>
          </a:bodyPr>
          <a:lstStyle/>
          <a:p>
            <a:pPr algn="l">
              <a:lnSpc>
                <a:spcPts val="1633"/>
              </a:lnSpc>
            </a:pPr>
            <a:r>
              <a:rPr lang="en-US" sz="1300" b="1">
                <a:solidFill>
                  <a:srgbClr val="384653"/>
                </a:solidFill>
                <a:latin typeface="Barlow Bold"/>
                <a:ea typeface="Barlow Bold"/>
                <a:cs typeface="Barlow Bold"/>
                <a:sym typeface="Barlow Bold"/>
              </a:rPr>
              <a:t>macOS</a:t>
            </a:r>
          </a:p>
        </p:txBody>
      </p:sp>
      <p:sp>
        <p:nvSpPr>
          <p:cNvPr id="18" name="TextBox 18"/>
          <p:cNvSpPr txBox="1"/>
          <p:nvPr/>
        </p:nvSpPr>
        <p:spPr>
          <a:xfrm>
            <a:off x="3575133" y="1881740"/>
            <a:ext cx="2603259" cy="911543"/>
          </a:xfrm>
          <a:prstGeom prst="rect">
            <a:avLst/>
          </a:prstGeom>
        </p:spPr>
        <p:txBody>
          <a:bodyPr lIns="0" tIns="0" rIns="0" bIns="0" rtlCol="0" anchor="t">
            <a:spAutoFit/>
          </a:bodyPr>
          <a:lstStyle/>
          <a:p>
            <a:pPr algn="l">
              <a:lnSpc>
                <a:spcPts val="1600"/>
              </a:lnSpc>
            </a:pPr>
            <a:r>
              <a:rPr lang="en-US" sz="1000">
                <a:solidFill>
                  <a:srgbClr val="384653"/>
                </a:solidFill>
                <a:latin typeface="Montserrat"/>
                <a:ea typeface="Montserrat"/>
                <a:cs typeface="Montserrat"/>
                <a:sym typeface="Montserrat"/>
              </a:rPr>
              <a:t>Für Nutzer, die Wert auf Design, einfache Bedienung und nahtlose Integration im Apple-Ökosystem legen. Perfekt für kreative Professionals.</a:t>
            </a:r>
          </a:p>
        </p:txBody>
      </p:sp>
      <p:sp>
        <p:nvSpPr>
          <p:cNvPr id="19" name="Freeform 19"/>
          <p:cNvSpPr/>
          <p:nvPr/>
        </p:nvSpPr>
        <p:spPr>
          <a:xfrm>
            <a:off x="6431280" y="1040444"/>
            <a:ext cx="2883122" cy="1892808"/>
          </a:xfrm>
          <a:custGeom>
            <a:avLst/>
            <a:gdLst/>
            <a:ahLst/>
            <a:cxnLst/>
            <a:rect l="l" t="t" r="r" b="b"/>
            <a:pathLst>
              <a:path w="2883122" h="1892808">
                <a:moveTo>
                  <a:pt x="0" y="0"/>
                </a:moveTo>
                <a:lnTo>
                  <a:pt x="2883122" y="0"/>
                </a:lnTo>
                <a:lnTo>
                  <a:pt x="2883122" y="1892808"/>
                </a:lnTo>
                <a:lnTo>
                  <a:pt x="0" y="1892808"/>
                </a:lnTo>
                <a:lnTo>
                  <a:pt x="0" y="0"/>
                </a:lnTo>
                <a:close/>
              </a:path>
            </a:pathLst>
          </a:custGeom>
          <a:blipFill>
            <a:blip>
              <a:extLst>
                <a:ext uri="{96DAC541-7B7A-43D3-8B79-37D633B846F1}">
                  <asvg:svgBlip xmlns:asvg="http://schemas.microsoft.com/office/drawing/2016/SVG/main" r:embed="rId8"/>
                </a:ext>
              </a:extLst>
            </a:blip>
            <a:stretch>
              <a:fillRect/>
            </a:stretch>
          </a:blipFill>
        </p:spPr>
      </p:sp>
      <p:sp>
        <p:nvSpPr>
          <p:cNvPr id="20" name="Freeform 20"/>
          <p:cNvSpPr/>
          <p:nvPr/>
        </p:nvSpPr>
        <p:spPr>
          <a:xfrm>
            <a:off x="6566459" y="1175623"/>
            <a:ext cx="392239" cy="392239"/>
          </a:xfrm>
          <a:custGeom>
            <a:avLst/>
            <a:gdLst/>
            <a:ahLst/>
            <a:cxnLst/>
            <a:rect l="l" t="t" r="r" b="b"/>
            <a:pathLst>
              <a:path w="392239" h="392239">
                <a:moveTo>
                  <a:pt x="0" y="0"/>
                </a:moveTo>
                <a:lnTo>
                  <a:pt x="392239" y="0"/>
                </a:lnTo>
                <a:lnTo>
                  <a:pt x="392239" y="392240"/>
                </a:lnTo>
                <a:lnTo>
                  <a:pt x="0" y="392240"/>
                </a:lnTo>
                <a:lnTo>
                  <a:pt x="0" y="0"/>
                </a:lnTo>
                <a:close/>
              </a:path>
            </a:pathLst>
          </a:custGeom>
          <a:blipFill>
            <a:blip>
              <a:extLst>
                <a:ext uri="{96DAC541-7B7A-43D3-8B79-37D633B846F1}">
                  <asvg:svgBlip xmlns:asvg="http://schemas.microsoft.com/office/drawing/2016/SVG/main" r:embed="rId9"/>
                </a:ext>
              </a:extLst>
            </a:blip>
            <a:stretch>
              <a:fillRect/>
            </a:stretch>
          </a:blipFill>
        </p:spPr>
      </p:sp>
      <p:grpSp>
        <p:nvGrpSpPr>
          <p:cNvPr id="21" name="Group 21"/>
          <p:cNvGrpSpPr/>
          <p:nvPr/>
        </p:nvGrpSpPr>
        <p:grpSpPr>
          <a:xfrm>
            <a:off x="6676473" y="1285637"/>
            <a:ext cx="172164" cy="172164"/>
            <a:chOff x="0" y="0"/>
            <a:chExt cx="229552" cy="229552"/>
          </a:xfrm>
        </p:grpSpPr>
        <p:sp>
          <p:nvSpPr>
            <p:cNvPr id="22" name="Freeform 22" descr="preencoded.png"/>
            <p:cNvSpPr/>
            <p:nvPr/>
          </p:nvSpPr>
          <p:spPr>
            <a:xfrm>
              <a:off x="0" y="0"/>
              <a:ext cx="229489" cy="229489"/>
            </a:xfrm>
            <a:custGeom>
              <a:avLst/>
              <a:gdLst/>
              <a:ahLst/>
              <a:cxnLst/>
              <a:rect l="l" t="t" r="r" b="b"/>
              <a:pathLst>
                <a:path w="229489" h="229489">
                  <a:moveTo>
                    <a:pt x="0" y="0"/>
                  </a:moveTo>
                  <a:lnTo>
                    <a:pt x="229489" y="0"/>
                  </a:lnTo>
                  <a:lnTo>
                    <a:pt x="229489" y="229489"/>
                  </a:lnTo>
                  <a:lnTo>
                    <a:pt x="0" y="229489"/>
                  </a:lnTo>
                  <a:lnTo>
                    <a:pt x="0" y="0"/>
                  </a:lnTo>
                  <a:close/>
                </a:path>
              </a:pathLst>
            </a:custGeom>
            <a:solidFill>
              <a:srgbClr val="00C4CC"/>
            </a:solidFill>
          </p:spPr>
        </p:sp>
      </p:grpSp>
      <p:sp>
        <p:nvSpPr>
          <p:cNvPr id="23" name="TextBox 23"/>
          <p:cNvSpPr txBox="1"/>
          <p:nvPr/>
        </p:nvSpPr>
        <p:spPr>
          <a:xfrm>
            <a:off x="6571221" y="1671637"/>
            <a:ext cx="1678705" cy="228838"/>
          </a:xfrm>
          <a:prstGeom prst="rect">
            <a:avLst/>
          </a:prstGeom>
        </p:spPr>
        <p:txBody>
          <a:bodyPr lIns="0" tIns="0" rIns="0" bIns="0" rtlCol="0" anchor="t">
            <a:spAutoFit/>
          </a:bodyPr>
          <a:lstStyle/>
          <a:p>
            <a:pPr algn="l">
              <a:lnSpc>
                <a:spcPts val="1633"/>
              </a:lnSpc>
            </a:pPr>
            <a:r>
              <a:rPr lang="en-US" sz="1300" b="1">
                <a:solidFill>
                  <a:srgbClr val="384653"/>
                </a:solidFill>
                <a:latin typeface="Barlow Bold"/>
                <a:ea typeface="Barlow Bold"/>
                <a:cs typeface="Barlow Bold"/>
                <a:sym typeface="Barlow Bold"/>
              </a:rPr>
              <a:t>Linux</a:t>
            </a:r>
          </a:p>
        </p:txBody>
      </p:sp>
      <p:sp>
        <p:nvSpPr>
          <p:cNvPr id="24" name="TextBox 24"/>
          <p:cNvSpPr txBox="1"/>
          <p:nvPr/>
        </p:nvSpPr>
        <p:spPr>
          <a:xfrm>
            <a:off x="6571221" y="1881740"/>
            <a:ext cx="2603183" cy="911543"/>
          </a:xfrm>
          <a:prstGeom prst="rect">
            <a:avLst/>
          </a:prstGeom>
        </p:spPr>
        <p:txBody>
          <a:bodyPr lIns="0" tIns="0" rIns="0" bIns="0" rtlCol="0" anchor="t">
            <a:spAutoFit/>
          </a:bodyPr>
          <a:lstStyle/>
          <a:p>
            <a:pPr algn="l">
              <a:lnSpc>
                <a:spcPts val="1600"/>
              </a:lnSpc>
            </a:pPr>
            <a:r>
              <a:rPr lang="en-US" sz="1000">
                <a:solidFill>
                  <a:srgbClr val="384653"/>
                </a:solidFill>
                <a:latin typeface="Montserrat"/>
                <a:ea typeface="Montserrat"/>
                <a:cs typeface="Montserrat"/>
                <a:sym typeface="Montserrat"/>
              </a:rPr>
              <a:t>Für Technikfans, Entwickler und alle, die ein kostenloses, sicheres und anpassbares System wollen. Die Wahl der Freiheit.</a:t>
            </a:r>
          </a:p>
        </p:txBody>
      </p:sp>
      <p:grpSp>
        <p:nvGrpSpPr>
          <p:cNvPr id="25" name="Group 25"/>
          <p:cNvGrpSpPr/>
          <p:nvPr/>
        </p:nvGrpSpPr>
        <p:grpSpPr>
          <a:xfrm>
            <a:off x="441722" y="3128391"/>
            <a:ext cx="8870156" cy="30480"/>
            <a:chOff x="0" y="0"/>
            <a:chExt cx="11826875" cy="40640"/>
          </a:xfrm>
        </p:grpSpPr>
        <p:sp>
          <p:nvSpPr>
            <p:cNvPr id="26" name="Freeform 26"/>
            <p:cNvSpPr/>
            <p:nvPr/>
          </p:nvSpPr>
          <p:spPr>
            <a:xfrm>
              <a:off x="0" y="0"/>
              <a:ext cx="11826875" cy="40640"/>
            </a:xfrm>
            <a:custGeom>
              <a:avLst/>
              <a:gdLst/>
              <a:ahLst/>
              <a:cxnLst/>
              <a:rect l="l" t="t" r="r" b="b"/>
              <a:pathLst>
                <a:path w="11826875" h="40640">
                  <a:moveTo>
                    <a:pt x="0" y="0"/>
                  </a:moveTo>
                  <a:lnTo>
                    <a:pt x="11826875" y="0"/>
                  </a:lnTo>
                  <a:lnTo>
                    <a:pt x="11826875" y="40640"/>
                  </a:lnTo>
                  <a:lnTo>
                    <a:pt x="0" y="40640"/>
                  </a:lnTo>
                  <a:close/>
                </a:path>
              </a:pathLst>
            </a:custGeom>
            <a:solidFill>
              <a:srgbClr val="384653">
                <a:alpha val="5882"/>
              </a:srgbClr>
            </a:solidFill>
            <a:ln w="12700" cap="sq">
              <a:solidFill>
                <a:srgbClr val="000000"/>
              </a:solidFill>
              <a:prstDash val="solid"/>
              <a:miter/>
            </a:ln>
          </p:spPr>
        </p:sp>
      </p:grpSp>
      <p:sp>
        <p:nvSpPr>
          <p:cNvPr id="27" name="TextBox 27"/>
          <p:cNvSpPr txBox="1"/>
          <p:nvPr/>
        </p:nvSpPr>
        <p:spPr>
          <a:xfrm>
            <a:off x="446484" y="3317081"/>
            <a:ext cx="5191916" cy="503396"/>
          </a:xfrm>
          <a:prstGeom prst="rect">
            <a:avLst/>
          </a:prstGeom>
        </p:spPr>
        <p:txBody>
          <a:bodyPr lIns="0" tIns="0" rIns="0" bIns="0" rtlCol="0" anchor="t">
            <a:spAutoFit/>
          </a:bodyPr>
          <a:lstStyle/>
          <a:p>
            <a:pPr algn="l">
              <a:lnSpc>
                <a:spcPts val="1600"/>
              </a:lnSpc>
            </a:pPr>
            <a:r>
              <a:rPr lang="en-US" sz="1000">
                <a:solidFill>
                  <a:srgbClr val="384653"/>
                </a:solidFill>
                <a:latin typeface="Montserrat"/>
                <a:ea typeface="Montserrat"/>
                <a:cs typeface="Montserrat"/>
                <a:sym typeface="Montserrat"/>
              </a:rPr>
              <a:t>Die Wahl des richtigen Betriebssystems hängt von den individuellen Bedürfnissen, dem verfügbaren Budget und dem geplanten Einsatzzweck ab.</a:t>
            </a:r>
          </a:p>
        </p:txBody>
      </p:sp>
      <p:sp>
        <p:nvSpPr>
          <p:cNvPr id="28" name="TextBox 28"/>
          <p:cNvSpPr txBox="1"/>
          <p:nvPr/>
        </p:nvSpPr>
        <p:spPr>
          <a:xfrm>
            <a:off x="446484" y="3840004"/>
            <a:ext cx="5191916" cy="503396"/>
          </a:xfrm>
          <a:prstGeom prst="rect">
            <a:avLst/>
          </a:prstGeom>
        </p:spPr>
        <p:txBody>
          <a:bodyPr lIns="0" tIns="0" rIns="0" bIns="0" rtlCol="0" anchor="t">
            <a:spAutoFit/>
          </a:bodyPr>
          <a:lstStyle/>
          <a:p>
            <a:pPr algn="l">
              <a:lnSpc>
                <a:spcPts val="1600"/>
              </a:lnSpc>
            </a:pPr>
            <a:r>
              <a:rPr lang="en-US" sz="1000">
                <a:solidFill>
                  <a:srgbClr val="384653"/>
                </a:solidFill>
                <a:latin typeface="Montserrat"/>
                <a:ea typeface="Montserrat"/>
                <a:cs typeface="Montserrat"/>
                <a:sym typeface="Montserrat"/>
              </a:rPr>
              <a:t>PCs und Betriebssysteme entwickeln sich ständig weiter – wir leben in spannenden Zeiten für Nutzer und IT-Profis gleichermaßen!</a:t>
            </a:r>
          </a:p>
        </p:txBody>
      </p:sp>
      <p:grpSp>
        <p:nvGrpSpPr>
          <p:cNvPr id="29" name="Group 29"/>
          <p:cNvGrpSpPr/>
          <p:nvPr/>
        </p:nvGrpSpPr>
        <p:grpSpPr>
          <a:xfrm>
            <a:off x="5731793" y="3406521"/>
            <a:ext cx="3357562" cy="3357562"/>
            <a:chOff x="0" y="0"/>
            <a:chExt cx="4476750" cy="4476750"/>
          </a:xfrm>
        </p:grpSpPr>
        <p:sp>
          <p:nvSpPr>
            <p:cNvPr id="30" name="Freeform 30" descr="preencoded.png"/>
            <p:cNvSpPr/>
            <p:nvPr/>
          </p:nvSpPr>
          <p:spPr>
            <a:xfrm>
              <a:off x="0" y="0"/>
              <a:ext cx="4476750" cy="4476750"/>
            </a:xfrm>
            <a:custGeom>
              <a:avLst/>
              <a:gdLst/>
              <a:ahLst/>
              <a:cxnLst/>
              <a:rect l="l" t="t" r="r" b="b"/>
              <a:pathLst>
                <a:path w="4476750" h="4476750">
                  <a:moveTo>
                    <a:pt x="0" y="0"/>
                  </a:moveTo>
                  <a:lnTo>
                    <a:pt x="4476750" y="0"/>
                  </a:lnTo>
                  <a:lnTo>
                    <a:pt x="4476750" y="4476750"/>
                  </a:lnTo>
                  <a:lnTo>
                    <a:pt x="0" y="4476750"/>
                  </a:lnTo>
                  <a:lnTo>
                    <a:pt x="0" y="0"/>
                  </a:lnTo>
                  <a:close/>
                </a:path>
              </a:pathLst>
            </a:custGeom>
            <a:blipFill>
              <a:blip r:embed="rId10"/>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Benutzerdefiniert</PresentationFormat>
  <Paragraphs>153</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Montserrat</vt:lpstr>
      <vt:lpstr>Barlow Bold</vt:lpstr>
      <vt:lpstr>Montserrat Bold</vt:lpstr>
      <vt:lpstr>Arial</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Betriebssysteme.pptx</dc:title>
  <cp:lastModifiedBy>Pascal D.</cp:lastModifiedBy>
  <cp:revision>1</cp:revision>
  <dcterms:created xsi:type="dcterms:W3CDTF">2006-08-16T00:00:00Z</dcterms:created>
  <dcterms:modified xsi:type="dcterms:W3CDTF">2026-06-15T18:51:18Z</dcterms:modified>
  <dc:identifier>DAHMSskfHIY</dc:identifier>
</cp:coreProperties>
</file>